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20"/>
  </p:notesMasterIdLst>
  <p:sldIdLst>
    <p:sldId id="256" r:id="rId4"/>
    <p:sldId id="438" r:id="rId5"/>
    <p:sldId id="573" r:id="rId6"/>
    <p:sldId id="574" r:id="rId7"/>
    <p:sldId id="575" r:id="rId8"/>
    <p:sldId id="357" r:id="rId9"/>
    <p:sldId id="582" r:id="rId10"/>
    <p:sldId id="639" r:id="rId11"/>
    <p:sldId id="443" r:id="rId12"/>
    <p:sldId id="640" r:id="rId13"/>
    <p:sldId id="641" r:id="rId14"/>
    <p:sldId id="446" r:id="rId15"/>
    <p:sldId id="450" r:id="rId16"/>
    <p:sldId id="642" r:id="rId17"/>
    <p:sldId id="643" r:id="rId18"/>
    <p:sldId id="644" r:id="rId19"/>
    <p:sldId id="451" r:id="rId20"/>
    <p:sldId id="461" r:id="rId21"/>
    <p:sldId id="599" r:id="rId22"/>
    <p:sldId id="596" r:id="rId23"/>
    <p:sldId id="645" r:id="rId24"/>
    <p:sldId id="480" r:id="rId25"/>
    <p:sldId id="618" r:id="rId26"/>
    <p:sldId id="617" r:id="rId27"/>
    <p:sldId id="486" r:id="rId28"/>
    <p:sldId id="622" r:id="rId29"/>
    <p:sldId id="782" r:id="rId30"/>
    <p:sldId id="646" r:id="rId31"/>
    <p:sldId id="487" r:id="rId32"/>
    <p:sldId id="624" r:id="rId33"/>
    <p:sldId id="647" r:id="rId34"/>
    <p:sldId id="648" r:id="rId35"/>
    <p:sldId id="649" r:id="rId36"/>
    <p:sldId id="650" r:id="rId37"/>
    <p:sldId id="651" r:id="rId38"/>
    <p:sldId id="491" r:id="rId39"/>
    <p:sldId id="492" r:id="rId40"/>
    <p:sldId id="626" r:id="rId41"/>
    <p:sldId id="493" r:id="rId42"/>
    <p:sldId id="627" r:id="rId43"/>
    <p:sldId id="495" r:id="rId44"/>
    <p:sldId id="628" r:id="rId45"/>
    <p:sldId id="654" r:id="rId46"/>
    <p:sldId id="655" r:id="rId47"/>
    <p:sldId id="656" r:id="rId48"/>
    <p:sldId id="657" r:id="rId49"/>
    <p:sldId id="652" r:id="rId50"/>
    <p:sldId id="630" r:id="rId51"/>
    <p:sldId id="658" r:id="rId52"/>
    <p:sldId id="659" r:id="rId53"/>
    <p:sldId id="716" r:id="rId54"/>
    <p:sldId id="660" r:id="rId55"/>
    <p:sldId id="661" r:id="rId56"/>
    <p:sldId id="653" r:id="rId57"/>
    <p:sldId id="663" r:id="rId58"/>
    <p:sldId id="664" r:id="rId59"/>
    <p:sldId id="665" r:id="rId60"/>
    <p:sldId id="666" r:id="rId61"/>
    <p:sldId id="667" r:id="rId62"/>
    <p:sldId id="662" r:id="rId63"/>
    <p:sldId id="717" r:id="rId64"/>
    <p:sldId id="668" r:id="rId65"/>
    <p:sldId id="629" r:id="rId66"/>
    <p:sldId id="669" r:id="rId67"/>
    <p:sldId id="670" r:id="rId68"/>
    <p:sldId id="671" r:id="rId69"/>
    <p:sldId id="672" r:id="rId70"/>
    <p:sldId id="673" r:id="rId71"/>
    <p:sldId id="498" r:id="rId72"/>
    <p:sldId id="520" r:id="rId73"/>
    <p:sldId id="674" r:id="rId74"/>
    <p:sldId id="675" r:id="rId75"/>
    <p:sldId id="676" r:id="rId76"/>
    <p:sldId id="677" r:id="rId77"/>
    <p:sldId id="678" r:id="rId78"/>
    <p:sldId id="635" r:id="rId79"/>
    <p:sldId id="679" r:id="rId80"/>
    <p:sldId id="636" r:id="rId81"/>
    <p:sldId id="680" r:id="rId82"/>
    <p:sldId id="637" r:id="rId83"/>
    <p:sldId id="681" r:id="rId84"/>
    <p:sldId id="682" r:id="rId85"/>
    <p:sldId id="638" r:id="rId86"/>
    <p:sldId id="683" r:id="rId87"/>
    <p:sldId id="684" r:id="rId88"/>
    <p:sldId id="685" r:id="rId89"/>
    <p:sldId id="686" r:id="rId90"/>
    <p:sldId id="687" r:id="rId91"/>
    <p:sldId id="688" r:id="rId92"/>
    <p:sldId id="689" r:id="rId93"/>
    <p:sldId id="690" r:id="rId94"/>
    <p:sldId id="691" r:id="rId95"/>
    <p:sldId id="692" r:id="rId96"/>
    <p:sldId id="693" r:id="rId97"/>
    <p:sldId id="694" r:id="rId98"/>
    <p:sldId id="695" r:id="rId99"/>
    <p:sldId id="696" r:id="rId100"/>
    <p:sldId id="697" r:id="rId101"/>
    <p:sldId id="698" r:id="rId102"/>
    <p:sldId id="699" r:id="rId103"/>
    <p:sldId id="700" r:id="rId104"/>
    <p:sldId id="701" r:id="rId105"/>
    <p:sldId id="702" r:id="rId106"/>
    <p:sldId id="703" r:id="rId107"/>
    <p:sldId id="704" r:id="rId108"/>
    <p:sldId id="705" r:id="rId109"/>
    <p:sldId id="706" r:id="rId110"/>
    <p:sldId id="707" r:id="rId111"/>
    <p:sldId id="708" r:id="rId112"/>
    <p:sldId id="709" r:id="rId113"/>
    <p:sldId id="710" r:id="rId114"/>
    <p:sldId id="711" r:id="rId115"/>
    <p:sldId id="712" r:id="rId116"/>
    <p:sldId id="714" r:id="rId117"/>
    <p:sldId id="715" r:id="rId118"/>
    <p:sldId id="713" r:id="rId119"/>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1" userDrawn="1">
          <p15:clr>
            <a:srgbClr val="A4A3A4"/>
          </p15:clr>
        </p15:guide>
        <p15:guide id="2" pos="38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052"/>
    <p:restoredTop sz="95267"/>
  </p:normalViewPr>
  <p:slideViewPr>
    <p:cSldViewPr showGuides="1">
      <p:cViewPr varScale="1">
        <p:scale>
          <a:sx n="115" d="100"/>
          <a:sy n="115" d="100"/>
        </p:scale>
        <p:origin x="1296" y="96"/>
      </p:cViewPr>
      <p:guideLst>
        <p:guide orient="horz" pos="2191"/>
        <p:guide pos="3890"/>
      </p:guideLst>
    </p:cSldViewPr>
  </p:slideViewPr>
  <p:outlineViewPr>
    <p:cViewPr>
      <p:scale>
        <a:sx n="33" d="100"/>
        <a:sy n="33" d="100"/>
      </p:scale>
      <p:origin x="0" y="0"/>
    </p:cViewPr>
  </p:outlineViewPr>
  <p:notesTextViewPr>
    <p:cViewPr>
      <p:scale>
        <a:sx n="100" d="100"/>
        <a:sy n="100" d="100"/>
      </p:scale>
      <p:origin x="0" y="0"/>
    </p:cViewPr>
  </p:notesTextViewPr>
  <p:gridSpacing cx="45005" cy="45005"/>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notesMaster" Target="notesMasters/notesMaster1.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4BB16F9-0DF0-449E-BB3D-C691A0200AB5}"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5F7C015D-B9EF-42B1-807A-D2DCFA8D9D8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image" Target="../media/image1.png"/><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tags" Target="../tags/tag2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microsoft.com/office/2007/relationships/hdphoto" Target="../media/image6.wdp"/><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0"/>
            <a:ext cx="12192000" cy="6858000"/>
            <a:chOff x="0" y="0"/>
            <a:chExt cx="5760" cy="4320"/>
          </a:xfrm>
        </p:grpSpPr>
        <p:sp>
          <p:nvSpPr>
            <p:cNvPr id="18"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19" name="Rectangle 4"/>
            <p:cNvSpPr>
              <a:spLocks noChangeArrowheads="1"/>
            </p:cNvSpPr>
            <p:nvPr/>
          </p:nvSpPr>
          <p:spPr bwMode="hidden">
            <a:xfrm>
              <a:off x="1081" y="1065"/>
              <a:ext cx="4679" cy="1596"/>
            </a:xfrm>
            <a:prstGeom prst="rect">
              <a:avLst/>
            </a:prstGeom>
            <a:solidFill>
              <a:schemeClr val="bg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grpSp>
          <p:nvGrpSpPr>
            <p:cNvPr id="2058" name="Group 5"/>
            <p:cNvGrpSpPr/>
            <p:nvPr/>
          </p:nvGrpSpPr>
          <p:grpSpPr>
            <a:xfrm>
              <a:off x="0" y="672"/>
              <a:ext cx="1806" cy="1989"/>
              <a:chOff x="0" y="672"/>
              <a:chExt cx="1806" cy="1989"/>
            </a:xfrm>
          </p:grpSpPr>
          <p:sp>
            <p:nvSpPr>
              <p:cNvPr id="21" name="Rectangle 6"/>
              <p:cNvSpPr>
                <a:spLocks noChangeArrowheads="1"/>
              </p:cNvSpPr>
              <p:nvPr/>
            </p:nvSpPr>
            <p:spPr bwMode="auto">
              <a:xfrm>
                <a:off x="361" y="2257"/>
                <a:ext cx="363" cy="404"/>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22" name="Rectangle 7"/>
              <p:cNvSpPr>
                <a:spLocks noChangeArrowheads="1"/>
              </p:cNvSpPr>
              <p:nvPr/>
            </p:nvSpPr>
            <p:spPr bwMode="auto">
              <a:xfrm>
                <a:off x="1081" y="1065"/>
                <a:ext cx="362" cy="405"/>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23" name="Rectangle 8"/>
              <p:cNvSpPr>
                <a:spLocks noChangeArrowheads="1"/>
              </p:cNvSpPr>
              <p:nvPr/>
            </p:nvSpPr>
            <p:spPr bwMode="auto">
              <a:xfrm>
                <a:off x="1437" y="672"/>
                <a:ext cx="369" cy="400"/>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24" name="Rectangle 9"/>
              <p:cNvSpPr>
                <a:spLocks noChangeArrowheads="1"/>
              </p:cNvSpPr>
              <p:nvPr/>
            </p:nvSpPr>
            <p:spPr bwMode="auto">
              <a:xfrm>
                <a:off x="719" y="2257"/>
                <a:ext cx="368" cy="404"/>
              </a:xfrm>
              <a:prstGeom prst="rect">
                <a:avLst/>
              </a:prstGeom>
              <a:solidFill>
                <a:schemeClr val="bg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25" name="Rectangle 10"/>
              <p:cNvSpPr>
                <a:spLocks noChangeArrowheads="1"/>
              </p:cNvSpPr>
              <p:nvPr/>
            </p:nvSpPr>
            <p:spPr bwMode="auto">
              <a:xfrm>
                <a:off x="1437" y="1065"/>
                <a:ext cx="369" cy="405"/>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26" name="Rectangle 11"/>
              <p:cNvSpPr>
                <a:spLocks noChangeArrowheads="1"/>
              </p:cNvSpPr>
              <p:nvPr/>
            </p:nvSpPr>
            <p:spPr bwMode="auto">
              <a:xfrm>
                <a:off x="719" y="1464"/>
                <a:ext cx="368" cy="399"/>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27" name="Rectangle 12"/>
              <p:cNvSpPr>
                <a:spLocks noChangeArrowheads="1"/>
              </p:cNvSpPr>
              <p:nvPr/>
            </p:nvSpPr>
            <p:spPr bwMode="auto">
              <a:xfrm>
                <a:off x="0" y="1464"/>
                <a:ext cx="367" cy="399"/>
              </a:xfrm>
              <a:prstGeom prst="rect">
                <a:avLst/>
              </a:prstGeom>
              <a:solidFill>
                <a:schemeClr val="bg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13"/>
              <p:cNvSpPr>
                <a:spLocks noChangeArrowheads="1"/>
              </p:cNvSpPr>
              <p:nvPr/>
            </p:nvSpPr>
            <p:spPr bwMode="auto">
              <a:xfrm>
                <a:off x="1081" y="1464"/>
                <a:ext cx="362" cy="3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29" name="Rectangle 14"/>
              <p:cNvSpPr>
                <a:spLocks noChangeArrowheads="1"/>
              </p:cNvSpPr>
              <p:nvPr/>
            </p:nvSpPr>
            <p:spPr bwMode="auto">
              <a:xfrm>
                <a:off x="361" y="1857"/>
                <a:ext cx="363" cy="406"/>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30" name="Rectangle 15"/>
              <p:cNvSpPr>
                <a:spLocks noChangeArrowheads="1"/>
              </p:cNvSpPr>
              <p:nvPr/>
            </p:nvSpPr>
            <p:spPr bwMode="auto">
              <a:xfrm>
                <a:off x="719" y="1857"/>
                <a:ext cx="368" cy="40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14355" name="Rectangle 19"/>
          <p:cNvSpPr>
            <a:spLocks noGrp="1" noChangeArrowheads="1"/>
          </p:cNvSpPr>
          <p:nvPr>
            <p:ph type="ctrTitle"/>
          </p:nvPr>
        </p:nvSpPr>
        <p:spPr>
          <a:xfrm>
            <a:off x="3962400" y="1828800"/>
            <a:ext cx="8026400" cy="2209800"/>
          </a:xfrm>
        </p:spPr>
        <p:txBody>
          <a:bodyPr/>
          <a:lstStyle>
            <a:lvl1pPr>
              <a:defRPr sz="5000">
                <a:solidFill>
                  <a:srgbClr val="FFFFFF"/>
                </a:solidFill>
              </a:defRPr>
            </a:lvl1pPr>
          </a:lstStyle>
          <a:p>
            <a:pPr lvl="0"/>
            <a:r>
              <a:rPr lang="zh-CN" altLang="en-US" noProof="0"/>
              <a:t>单击此处编辑母版标题样式</a:t>
            </a:r>
            <a:endParaRPr lang="zh-CN" altLang="en-US" noProof="0"/>
          </a:p>
        </p:txBody>
      </p:sp>
      <p:sp>
        <p:nvSpPr>
          <p:cNvPr id="14356" name="Rectangle 20"/>
          <p:cNvSpPr>
            <a:spLocks noGrp="1" noChangeArrowheads="1"/>
          </p:cNvSpPr>
          <p:nvPr>
            <p:ph type="subTitle" idx="1"/>
          </p:nvPr>
        </p:nvSpPr>
        <p:spPr>
          <a:xfrm>
            <a:off x="3962400" y="4267200"/>
            <a:ext cx="8026400" cy="1752600"/>
          </a:xfrm>
        </p:spPr>
        <p:txBody>
          <a:bodyPr/>
          <a:lstStyle>
            <a:lvl1pPr marL="0" indent="0">
              <a:buFont typeface="Wingdings" panose="05000000000000000000" pitchFamily="2" charset="2"/>
              <a:buNone/>
              <a:defRPr sz="3400"/>
            </a:lvl1pPr>
          </a:lstStyle>
          <a:p>
            <a:pPr lvl="0"/>
            <a:r>
              <a:rPr lang="zh-CN" altLang="en-US" noProof="0"/>
              <a:t>单击此处编辑母版副标题样式</a:t>
            </a:r>
            <a:endParaRPr lang="zh-CN" altLang="en-US" noProof="0"/>
          </a:p>
        </p:txBody>
      </p:sp>
      <p:sp>
        <p:nvSpPr>
          <p:cNvPr id="31" name="Rectangle 16"/>
          <p:cNvSpPr>
            <a:spLocks noGrp="1" noChangeArrowheads="1"/>
          </p:cNvSpPr>
          <p:nvPr>
            <p:ph type="dt" sz="half" idx="2"/>
          </p:nvPr>
        </p:nvSpPr>
        <p:spPr bwMode="auto">
          <a:xfrm>
            <a:off x="609600" y="6248400"/>
            <a:ext cx="2844800" cy="457200"/>
          </a:xfrm>
          <a:prstGeom prst="rect">
            <a:avLst/>
          </a:prstGeom>
        </p:spPr>
        <p:txBody>
          <a:bodyPr vert="horz" wrap="square" lIns="91440" tIns="45720" rIns="91440" bIns="45720" numCol="1" anchor="b" anchorCtr="0" compatLnSpc="1"/>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32" name="Rectangle 17"/>
          <p:cNvSpPr>
            <a:spLocks noGrp="1" noChangeArrowheads="1"/>
          </p:cNvSpPr>
          <p:nvPr>
            <p:ph type="ftr" sz="quarter" idx="3"/>
          </p:nvPr>
        </p:nvSpPr>
        <p:spPr bwMode="auto">
          <a:xfrm>
            <a:off x="4165600" y="6248400"/>
            <a:ext cx="3860800" cy="457200"/>
          </a:xfrm>
          <a:prstGeom prst="rect">
            <a:avLst/>
          </a:prstGeom>
        </p:spPr>
        <p:txBody>
          <a:bodyPr vert="horz" wrap="square" lIns="91440" tIns="45720" rIns="91440" bIns="45720" numCol="1" anchor="b" anchorCtr="0" compatLnSpc="1"/>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33" name="Rectangle 18"/>
          <p:cNvSpPr>
            <a:spLocks noGrp="1" noChangeArrowheads="1"/>
          </p:cNvSpPr>
          <p:nvPr>
            <p:ph type="sldNum" sz="quarter" idx="4"/>
          </p:nvPr>
        </p:nvSpPr>
        <p:spPr bwMode="auto">
          <a:xfrm>
            <a:off x="8737600" y="6248400"/>
            <a:ext cx="2844800" cy="457200"/>
          </a:xfrm>
          <a:prstGeom prst="rect">
            <a:avLst/>
          </a:prstGeom>
        </p:spPr>
        <p:txBody>
          <a:bodyPr vert="horz" wrap="square" lIns="91440" tIns="45720" rIns="91440" bIns="45720" numCol="1" anchor="b" anchorCtr="0" compatLnSpc="1"/>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1868ADD-0DC5-41CC-B333-6FBC915014F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页脚占位符 3"/>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5" name="灯片编号占位符 4"/>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57200"/>
            <a:ext cx="2743200" cy="54102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457200"/>
            <a:ext cx="8026400" cy="54102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页脚占位符 3"/>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5" name="灯片编号占位符 4"/>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单圆角 7"/>
          <p:cNvSpPr/>
          <p:nvPr userDrawn="1">
            <p:custDataLst>
              <p:tags r:id="rId3"/>
            </p:custDataLst>
          </p:nvPr>
        </p:nvSpPr>
        <p:spPr>
          <a:xfrm>
            <a:off x="-1" y="0"/>
            <a:ext cx="4647805" cy="6858000"/>
          </a:xfrm>
          <a:prstGeom prst="round1Rect">
            <a:avLst>
              <a:gd name="adj" fmla="val 22168"/>
            </a:avLst>
          </a:prstGeom>
          <a:gradFill flip="none" rotWithShape="1">
            <a:gsLst>
              <a:gs pos="100000">
                <a:schemeClr val="bg2">
                  <a:lumMod val="90000"/>
                  <a:alpha val="0"/>
                </a:schemeClr>
              </a:gs>
              <a:gs pos="44000">
                <a:schemeClr val="bg2">
                  <a:lumMod val="90000"/>
                </a:schemeClr>
              </a:gs>
              <a:gs pos="0">
                <a:schemeClr val="accent1">
                  <a:alpha val="68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椭圆 11"/>
          <p:cNvSpPr/>
          <p:nvPr userDrawn="1">
            <p:custDataLst>
              <p:tags r:id="rId4"/>
            </p:custDataLst>
          </p:nvPr>
        </p:nvSpPr>
        <p:spPr>
          <a:xfrm>
            <a:off x="10767060" y="702310"/>
            <a:ext cx="107950" cy="107950"/>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椭圆 12"/>
          <p:cNvSpPr/>
          <p:nvPr userDrawn="1">
            <p:custDataLst>
              <p:tags r:id="rId5"/>
            </p:custDataLst>
          </p:nvPr>
        </p:nvSpPr>
        <p:spPr>
          <a:xfrm>
            <a:off x="10925810" y="702310"/>
            <a:ext cx="107950" cy="10795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userDrawn="1">
            <p:custDataLst>
              <p:tags r:id="rId6"/>
            </p:custDataLst>
          </p:nvPr>
        </p:nvSpPr>
        <p:spPr>
          <a:xfrm>
            <a:off x="11085195" y="702310"/>
            <a:ext cx="107950" cy="107950"/>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userDrawn="1">
            <p:custDataLst>
              <p:tags r:id="rId7"/>
            </p:custDataLst>
          </p:nvPr>
        </p:nvSpPr>
        <p:spPr>
          <a:xfrm>
            <a:off x="11243945" y="702310"/>
            <a:ext cx="107950" cy="10795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椭圆 16"/>
          <p:cNvSpPr/>
          <p:nvPr userDrawn="1">
            <p:custDataLst>
              <p:tags r:id="rId8"/>
            </p:custDataLst>
          </p:nvPr>
        </p:nvSpPr>
        <p:spPr>
          <a:xfrm>
            <a:off x="875030" y="5833745"/>
            <a:ext cx="3322320" cy="400050"/>
          </a:xfrm>
          <a:prstGeom prst="ellipse">
            <a:avLst/>
          </a:prstGeom>
          <a:gradFill flip="none" rotWithShape="1">
            <a:gsLst>
              <a:gs pos="0">
                <a:schemeClr val="accent1"/>
              </a:gs>
              <a:gs pos="70000">
                <a:schemeClr val="accent1">
                  <a:alpha val="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userDrawn="1">
            <p:ph type="ctrTitle"/>
            <p:custDataLst>
              <p:tags r:id="rId9"/>
            </p:custDataLst>
          </p:nvPr>
        </p:nvSpPr>
        <p:spPr>
          <a:xfrm>
            <a:off x="6096000" y="932816"/>
            <a:ext cx="5257800" cy="2907720"/>
          </a:xfrm>
        </p:spPr>
        <p:txBody>
          <a:bodyPr wrap="square" anchor="b">
            <a:normAutofit/>
          </a:bodyPr>
          <a:lstStyle>
            <a:lvl1pPr algn="l">
              <a:lnSpc>
                <a:spcPct val="100000"/>
              </a:lnSpc>
              <a:defRPr sz="6000">
                <a:solidFill>
                  <a:schemeClr val="tx1"/>
                </a:solidFill>
              </a:defRPr>
            </a:lvl1pPr>
          </a:lstStyle>
          <a:p>
            <a:r>
              <a:rPr lang="zh-CN" altLang="en-US" dirty="0"/>
              <a:t>单击此处编辑母版标题样式</a:t>
            </a:r>
            <a:endParaRPr lang="zh-CN" altLang="en-US" dirty="0"/>
          </a:p>
        </p:txBody>
      </p:sp>
      <p:sp>
        <p:nvSpPr>
          <p:cNvPr id="4" name="日期占位符 3"/>
          <p:cNvSpPr>
            <a:spLocks noGrp="1"/>
          </p:cNvSpPr>
          <p:nvPr userDrawn="1">
            <p:ph type="dt" sz="half" idx="10"/>
            <p:custDataLst>
              <p:tags r:id="rId10"/>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11"/>
            <p:custDataLst>
              <p:tags r:id="rId11"/>
            </p:custDataLst>
          </p:nvPr>
        </p:nvSpPr>
        <p:spPr/>
        <p:txBody>
          <a:bodyPr>
            <a:normAutofit/>
          </a:bodyPr>
          <a:lstStyle/>
          <a:p>
            <a:endParaRPr lang="zh-CN" altLang="en-US" dirty="0"/>
          </a:p>
        </p:txBody>
      </p:sp>
      <p:sp>
        <p:nvSpPr>
          <p:cNvPr id="6" name="灯片编号占位符 5"/>
          <p:cNvSpPr>
            <a:spLocks noGrp="1"/>
          </p:cNvSpPr>
          <p:nvPr userDrawn="1">
            <p:ph type="sldNum" sz="quarter" idx="12"/>
            <p:custDataLst>
              <p:tags r:id="rId12"/>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0" name="公司名占位符 6"/>
          <p:cNvSpPr>
            <a:spLocks noGrp="1"/>
          </p:cNvSpPr>
          <p:nvPr userDrawn="1">
            <p:ph type="body" sz="quarter" idx="13" hasCustomPrompt="1"/>
            <p:custDataLst>
              <p:tags r:id="rId13"/>
            </p:custDataLst>
          </p:nvPr>
        </p:nvSpPr>
        <p:spPr>
          <a:xfrm>
            <a:off x="838198" y="504000"/>
            <a:ext cx="2880000" cy="504000"/>
          </a:xfrm>
        </p:spPr>
        <p:txBody>
          <a:bodyPr wrap="square" anchor="ctr">
            <a:normAutofit/>
          </a:bodyPr>
          <a:lstStyle>
            <a:lvl1pPr marL="0" indent="0">
              <a:lnSpc>
                <a:spcPct val="100000"/>
              </a:lnSpc>
              <a:buNone/>
              <a:defRPr sz="1600">
                <a:solidFill>
                  <a:schemeClr val="tx1">
                    <a:lumMod val="60000"/>
                    <a:lumOff val="40000"/>
                  </a:schemeClr>
                </a:solidFill>
              </a:defRPr>
            </a:lvl1pPr>
          </a:lstStyle>
          <a:p>
            <a:pPr lvl="0"/>
            <a:r>
              <a:rPr lang="zh-CN" altLang="en-US" dirty="0"/>
              <a:t>公司名</a:t>
            </a:r>
            <a:endParaRPr lang="zh-CN" altLang="en-US" dirty="0"/>
          </a:p>
        </p:txBody>
      </p:sp>
      <p:sp>
        <p:nvSpPr>
          <p:cNvPr id="24" name="署名占位符 10"/>
          <p:cNvSpPr>
            <a:spLocks noGrp="1"/>
          </p:cNvSpPr>
          <p:nvPr userDrawn="1">
            <p:ph type="body" sz="quarter" idx="17" hasCustomPrompt="1"/>
            <p:custDataLst>
              <p:tags r:id="rId14"/>
            </p:custDataLst>
          </p:nvPr>
        </p:nvSpPr>
        <p:spPr>
          <a:xfrm>
            <a:off x="6096000" y="4438020"/>
            <a:ext cx="2880000" cy="504000"/>
          </a:xfrm>
          <a:solidFill>
            <a:schemeClr val="accent1"/>
          </a:solidFill>
        </p:spPr>
        <p:txBody>
          <a:bodyPr wrap="square" anchor="ctr">
            <a:normAutofit/>
          </a:bodyPr>
          <a:lstStyle>
            <a:lvl1pPr marL="0" indent="0" algn="ctr">
              <a:lnSpc>
                <a:spcPct val="100000"/>
              </a:lnSpc>
              <a:buNone/>
              <a:defRPr sz="1600">
                <a:solidFill>
                  <a:srgbClr val="FFFFFF"/>
                </a:solidFill>
              </a:defRPr>
            </a:lvl1pPr>
          </a:lstStyle>
          <a:p>
            <a:pPr lvl="0"/>
            <a:r>
              <a:rPr lang="zh-CN" altLang="en-US" dirty="0"/>
              <a:t>署名</a:t>
            </a:r>
            <a:endParaRPr lang="zh-CN" altLang="en-US" dirty="0"/>
          </a:p>
        </p:txBody>
      </p:sp>
      <p:pic>
        <p:nvPicPr>
          <p:cNvPr id="11" name="图片 10"/>
          <p:cNvPicPr>
            <a:picLocks noChangeAspect="1"/>
          </p:cNvPicPr>
          <p:nvPr userDrawn="1">
            <p:custDataLst>
              <p:tags r:id="rId15"/>
            </p:custDataLst>
          </p:nvPr>
        </p:nvPicPr>
        <p:blipFill>
          <a:blip r:embed="rId16"/>
          <a:stretch>
            <a:fillRect/>
          </a:stretch>
        </p:blipFill>
        <p:spPr>
          <a:xfrm>
            <a:off x="643862" y="1782943"/>
            <a:ext cx="4527550" cy="38735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7" name="标题 6"/>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8000"/>
          </a:xfrm>
          <a:prstGeom prst="rect">
            <a:avLst/>
          </a:prstGeom>
          <a:gradFill flip="none" rotWithShape="1">
            <a:gsLst>
              <a:gs pos="0">
                <a:schemeClr val="accent1">
                  <a:lumMod val="60000"/>
                  <a:lumOff val="40000"/>
                </a:schemeClr>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pic>
        <p:nvPicPr>
          <p:cNvPr id="5" name="图片 4"/>
          <p:cNvPicPr>
            <a:picLocks noChangeAspect="1"/>
          </p:cNvPicPr>
          <p:nvPr userDrawn="1">
            <p:custDataLst>
              <p:tags r:id="rId3"/>
            </p:custDataLst>
          </p:nvPr>
        </p:nvPicPr>
        <p:blipFill>
          <a:blip r:embed="rId4" cstate="print">
            <a:extLst>
              <a:ext uri="{BEBA8EAE-BF5A-486C-A8C5-ECC9F3942E4B}">
                <a14:imgProps xmlns:a14="http://schemas.microsoft.com/office/drawing/2010/main">
                  <a14:imgLayer r:embed="rId5">
                    <a14:imgEffect>
                      <a14:brightnessContrast bright="5000" contrast="5000"/>
                    </a14:imgEffect>
                  </a14:imgLayer>
                </a14:imgProps>
              </a:ext>
              <a:ext uri="{28A0092B-C50C-407E-A947-70E740481C1C}">
                <a14:useLocalDpi xmlns:a14="http://schemas.microsoft.com/office/drawing/2010/main" val="0"/>
              </a:ext>
            </a:extLst>
          </a:blip>
          <a:srcRect/>
          <a:stretch>
            <a:fillRect/>
          </a:stretch>
        </p:blipFill>
        <p:spPr>
          <a:xfrm flipH="1">
            <a:off x="9044781" y="326702"/>
            <a:ext cx="2927350" cy="2238028"/>
          </a:xfrm>
          <a:prstGeom prst="rect">
            <a:avLst/>
          </a:prstGeom>
        </p:spPr>
      </p:pic>
      <p:sp>
        <p:nvSpPr>
          <p:cNvPr id="6" name="矩形: 单圆角 5"/>
          <p:cNvSpPr/>
          <p:nvPr userDrawn="1">
            <p:custDataLst>
              <p:tags r:id="rId6"/>
            </p:custDataLst>
          </p:nvPr>
        </p:nvSpPr>
        <p:spPr>
          <a:xfrm>
            <a:off x="0" y="1981200"/>
            <a:ext cx="12192000" cy="4876800"/>
          </a:xfrm>
          <a:prstGeom prst="round1Rect">
            <a:avLst>
              <a:gd name="adj" fmla="val 16626"/>
            </a:avLst>
          </a:prstGeom>
          <a:solidFill>
            <a:schemeClr val="bg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title" hasCustomPrompt="1"/>
            <p:custDataLst>
              <p:tags r:id="rId7"/>
            </p:custDataLst>
          </p:nvPr>
        </p:nvSpPr>
        <p:spPr>
          <a:xfrm>
            <a:off x="839788" y="565200"/>
            <a:ext cx="2009457" cy="1081088"/>
          </a:xfrm>
        </p:spPr>
        <p:txBody>
          <a:bodyPr wrap="square" anchor="ctr" anchorCtr="0">
            <a:normAutofit/>
          </a:bodyPr>
          <a:lstStyle>
            <a:lvl1pPr>
              <a:defRPr sz="6000">
                <a:solidFill>
                  <a:schemeClr val="tx1"/>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9"/>
            </p:custDataLst>
          </p:nvPr>
        </p:nvSpPr>
        <p:spPr/>
        <p:txBody>
          <a:bodyPr/>
          <a:lstStyle/>
          <a:p>
            <a:endParaRPr lang="zh-CN" altLang="en-US"/>
          </a:p>
        </p:txBody>
      </p:sp>
      <p:sp>
        <p:nvSpPr>
          <p:cNvPr id="9" name="灯片编号占位符 5"/>
          <p:cNvSpPr>
            <a:spLocks noGrp="1"/>
          </p:cNvSpPr>
          <p:nvPr>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单圆角 2"/>
          <p:cNvSpPr/>
          <p:nvPr userDrawn="1">
            <p:custDataLst>
              <p:tags r:id="rId3"/>
            </p:custDataLst>
          </p:nvPr>
        </p:nvSpPr>
        <p:spPr>
          <a:xfrm>
            <a:off x="0" y="0"/>
            <a:ext cx="12192001" cy="6858000"/>
          </a:xfrm>
          <a:prstGeom prst="round1Rect">
            <a:avLst>
              <a:gd name="adj" fmla="val 31667"/>
            </a:avLst>
          </a:prstGeom>
          <a:gradFill flip="none" rotWithShape="1">
            <a:gsLst>
              <a:gs pos="12000">
                <a:schemeClr val="accent1">
                  <a:lumMod val="60000"/>
                  <a:lumOff val="40000"/>
                </a:schemeClr>
              </a:gs>
              <a:gs pos="100000">
                <a:schemeClr val="bg2"/>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15" name="椭圆 14"/>
          <p:cNvSpPr/>
          <p:nvPr userDrawn="1">
            <p:custDataLst>
              <p:tags r:id="rId4"/>
            </p:custDataLst>
          </p:nvPr>
        </p:nvSpPr>
        <p:spPr>
          <a:xfrm>
            <a:off x="1177925" y="5400675"/>
            <a:ext cx="3322320" cy="400050"/>
          </a:xfrm>
          <a:prstGeom prst="ellipse">
            <a:avLst/>
          </a:prstGeom>
          <a:gradFill flip="none" rotWithShape="1">
            <a:gsLst>
              <a:gs pos="0">
                <a:schemeClr val="accent1"/>
              </a:gs>
              <a:gs pos="100000">
                <a:schemeClr val="accent1">
                  <a:lumMod val="60000"/>
                  <a:lumOff val="40000"/>
                  <a:alpha val="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pic>
        <p:nvPicPr>
          <p:cNvPr id="13" name="图片 12"/>
          <p:cNvPicPr>
            <a:picLocks noChangeAspect="1"/>
          </p:cNvPicPr>
          <p:nvPr userDrawn="1">
            <p:custDataLst>
              <p:tags r:id="rId8"/>
            </p:custDataLst>
          </p:nvPr>
        </p:nvPicPr>
        <p:blipFill rotWithShape="1">
          <a:blip r:embed="rId9"/>
          <a:srcRect b="-2254"/>
          <a:stretch>
            <a:fillRect/>
          </a:stretch>
        </p:blipFill>
        <p:spPr>
          <a:xfrm>
            <a:off x="978109" y="993136"/>
            <a:ext cx="4287700" cy="4871728"/>
          </a:xfrm>
          <a:custGeom>
            <a:avLst/>
            <a:gdLst>
              <a:gd name="connsiteX0" fmla="*/ 0 w 4287700"/>
              <a:gd name="connsiteY0" fmla="*/ 0 h 4871728"/>
              <a:gd name="connsiteX1" fmla="*/ 4287700 w 4287700"/>
              <a:gd name="connsiteY1" fmla="*/ 0 h 4871728"/>
              <a:gd name="connsiteX2" fmla="*/ 4287700 w 4287700"/>
              <a:gd name="connsiteY2" fmla="*/ 4871728 h 4871728"/>
              <a:gd name="connsiteX3" fmla="*/ 3004784 w 4287700"/>
              <a:gd name="connsiteY3" fmla="*/ 4871728 h 4871728"/>
              <a:gd name="connsiteX4" fmla="*/ 3004784 w 4287700"/>
              <a:gd name="connsiteY4" fmla="*/ 4189557 h 4871728"/>
              <a:gd name="connsiteX5" fmla="*/ 2148441 w 4287700"/>
              <a:gd name="connsiteY5" fmla="*/ 4189557 h 4871728"/>
              <a:gd name="connsiteX6" fmla="*/ 2148441 w 4287700"/>
              <a:gd name="connsiteY6" fmla="*/ 4871728 h 4871728"/>
              <a:gd name="connsiteX7" fmla="*/ 0 w 4287700"/>
              <a:gd name="connsiteY7" fmla="*/ 4871728 h 487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7700" h="4871728">
                <a:moveTo>
                  <a:pt x="0" y="0"/>
                </a:moveTo>
                <a:lnTo>
                  <a:pt x="4287700" y="0"/>
                </a:lnTo>
                <a:lnTo>
                  <a:pt x="4287700" y="4871728"/>
                </a:lnTo>
                <a:lnTo>
                  <a:pt x="3004784" y="4871728"/>
                </a:lnTo>
                <a:lnTo>
                  <a:pt x="3004784" y="4189557"/>
                </a:lnTo>
                <a:lnTo>
                  <a:pt x="2148441" y="4189557"/>
                </a:lnTo>
                <a:lnTo>
                  <a:pt x="2148441" y="4871728"/>
                </a:lnTo>
                <a:lnTo>
                  <a:pt x="0" y="4871728"/>
                </a:lnTo>
                <a:close/>
              </a:path>
            </a:pathLst>
          </a:custGeom>
        </p:spPr>
      </p:pic>
      <p:cxnSp>
        <p:nvCxnSpPr>
          <p:cNvPr id="14" name="直接连接符 13"/>
          <p:cNvCxnSpPr/>
          <p:nvPr userDrawn="1">
            <p:custDataLst>
              <p:tags r:id="rId10"/>
            </p:custDataLst>
          </p:nvPr>
        </p:nvCxnSpPr>
        <p:spPr>
          <a:xfrm>
            <a:off x="10536888" y="5151393"/>
            <a:ext cx="81532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11"/>
            </p:custDataLst>
          </p:nvPr>
        </p:nvSpPr>
        <p:spPr>
          <a:xfrm>
            <a:off x="6261418" y="3220460"/>
            <a:ext cx="5103495" cy="1898275"/>
          </a:xfrm>
        </p:spPr>
        <p:txBody>
          <a:bodyPr wrap="square" anchor="t" anchorCtr="0">
            <a:normAutofit/>
          </a:bodyPr>
          <a:lstStyle>
            <a:lvl1pPr algn="r">
              <a:defRPr sz="5400">
                <a:solidFill>
                  <a:schemeClr val="tx1"/>
                </a:solidFill>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12"/>
            </p:custDataLst>
          </p:nvPr>
        </p:nvSpPr>
        <p:spPr>
          <a:xfrm>
            <a:off x="6271718" y="1480560"/>
            <a:ext cx="5103495" cy="1599400"/>
          </a:xfrm>
        </p:spPr>
        <p:txBody>
          <a:bodyPr wrap="none" anchor="b" anchorCtr="0">
            <a:normAutofit/>
          </a:bodyPr>
          <a:lstStyle>
            <a:lvl1pPr marL="0" indent="0" algn="r">
              <a:buNone/>
              <a:defRPr sz="6600" b="1">
                <a:solidFill>
                  <a:schemeClr val="accent1"/>
                </a:solidFill>
              </a:defRPr>
            </a:lvl1pPr>
          </a:lstStyle>
          <a:p>
            <a:pPr lvl="0"/>
            <a:r>
              <a:rPr lang="zh-CN" altLang="en-US" dirty="0"/>
              <a:t>节编号</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6000" y="1364400"/>
            <a:ext cx="5323800" cy="48132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323800" cy="48132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6000" y="1364400"/>
            <a:ext cx="5301575"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6000" y="2061275"/>
            <a:ext cx="5301575" cy="4128388"/>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364400"/>
            <a:ext cx="5323800"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2061275"/>
            <a:ext cx="5323800" cy="4128388"/>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页脚占位符 3"/>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5" name="灯片编号占位符 4"/>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6000" y="1296000"/>
            <a:ext cx="10800000" cy="576000"/>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单圆角 7"/>
          <p:cNvSpPr/>
          <p:nvPr userDrawn="1">
            <p:custDataLst>
              <p:tags r:id="rId3"/>
            </p:custDataLst>
          </p:nvPr>
        </p:nvSpPr>
        <p:spPr>
          <a:xfrm flipH="1">
            <a:off x="7544195" y="0"/>
            <a:ext cx="4647805" cy="6858000"/>
          </a:xfrm>
          <a:prstGeom prst="round1Rect">
            <a:avLst>
              <a:gd name="adj" fmla="val 22168"/>
            </a:avLst>
          </a:prstGeom>
          <a:gradFill flip="none" rotWithShape="1">
            <a:gsLst>
              <a:gs pos="100000">
                <a:schemeClr val="bg2">
                  <a:lumMod val="90000"/>
                  <a:alpha val="0"/>
                </a:schemeClr>
              </a:gs>
              <a:gs pos="44000">
                <a:schemeClr val="bg2">
                  <a:lumMod val="90000"/>
                </a:schemeClr>
              </a:gs>
              <a:gs pos="0">
                <a:schemeClr val="accent1">
                  <a:alpha val="68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9" name="椭圆 8"/>
          <p:cNvSpPr/>
          <p:nvPr userDrawn="1">
            <p:custDataLst>
              <p:tags r:id="rId4"/>
            </p:custDataLst>
          </p:nvPr>
        </p:nvSpPr>
        <p:spPr>
          <a:xfrm>
            <a:off x="848360" y="702310"/>
            <a:ext cx="107950" cy="107950"/>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椭圆 10"/>
          <p:cNvSpPr/>
          <p:nvPr userDrawn="1">
            <p:custDataLst>
              <p:tags r:id="rId5"/>
            </p:custDataLst>
          </p:nvPr>
        </p:nvSpPr>
        <p:spPr>
          <a:xfrm>
            <a:off x="1007110" y="702310"/>
            <a:ext cx="107950" cy="10795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椭圆 11"/>
          <p:cNvSpPr/>
          <p:nvPr userDrawn="1">
            <p:custDataLst>
              <p:tags r:id="rId6"/>
            </p:custDataLst>
          </p:nvPr>
        </p:nvSpPr>
        <p:spPr>
          <a:xfrm>
            <a:off x="1166495" y="702310"/>
            <a:ext cx="107950" cy="107950"/>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椭圆 12"/>
          <p:cNvSpPr/>
          <p:nvPr userDrawn="1">
            <p:custDataLst>
              <p:tags r:id="rId7"/>
            </p:custDataLst>
          </p:nvPr>
        </p:nvSpPr>
        <p:spPr>
          <a:xfrm>
            <a:off x="1325245" y="702310"/>
            <a:ext cx="107950" cy="10795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userDrawn="1">
            <p:custDataLst>
              <p:tags r:id="rId8"/>
            </p:custDataLst>
          </p:nvPr>
        </p:nvPicPr>
        <p:blipFill>
          <a:blip r:embed="rId9" cstate="print">
            <a:extLst>
              <a:ext uri="{BEBA8EAE-BF5A-486C-A8C5-ECC9F3942E4B}">
                <a14:imgProps xmlns:a14="http://schemas.microsoft.com/office/drawing/2010/main">
                  <a14:imgLayer r:embed="rId10">
                    <a14:imgEffect>
                      <a14:brightnessContrast bright="5000" contrast="5000"/>
                    </a14:imgEffect>
                  </a14:imgLayer>
                </a14:imgProps>
              </a:ext>
              <a:ext uri="{28A0092B-C50C-407E-A947-70E740481C1C}">
                <a14:useLocalDpi xmlns:a14="http://schemas.microsoft.com/office/drawing/2010/main" val="0"/>
              </a:ext>
            </a:extLst>
          </a:blip>
          <a:stretch>
            <a:fillRect/>
          </a:stretch>
        </p:blipFill>
        <p:spPr>
          <a:xfrm>
            <a:off x="6950075" y="1554608"/>
            <a:ext cx="4546148" cy="3581103"/>
          </a:xfrm>
          <a:prstGeom prst="rect">
            <a:avLst/>
          </a:prstGeom>
        </p:spPr>
      </p:pic>
      <p:sp>
        <p:nvSpPr>
          <p:cNvPr id="2" name="标题 1"/>
          <p:cNvSpPr>
            <a:spLocks noGrp="1"/>
          </p:cNvSpPr>
          <p:nvPr>
            <p:ph type="ctrTitle"/>
            <p:custDataLst>
              <p:tags r:id="rId11"/>
            </p:custDataLst>
          </p:nvPr>
        </p:nvSpPr>
        <p:spPr>
          <a:xfrm>
            <a:off x="838200" y="1182110"/>
            <a:ext cx="5861050" cy="2337390"/>
          </a:xfrm>
        </p:spPr>
        <p:txBody>
          <a:bodyPr wrap="square" anchor="b">
            <a:normAutofit/>
          </a:bodyPr>
          <a:lstStyle>
            <a:lvl1pPr algn="l">
              <a:lnSpc>
                <a:spcPct val="100000"/>
              </a:lnSpc>
              <a:defRPr sz="6000">
                <a:solidFill>
                  <a:schemeClr val="tx1"/>
                </a:solidFill>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12"/>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p>
            <a:endParaRPr lang="zh-CN" altLang="en-US"/>
          </a:p>
        </p:txBody>
      </p:sp>
      <p:sp>
        <p:nvSpPr>
          <p:cNvPr id="6" name="灯片编号占位符 5"/>
          <p:cNvSpPr>
            <a:spLocks noGrp="1"/>
          </p:cNvSpPr>
          <p:nvPr>
            <p:ph type="sldNum" sz="quarter" idx="12"/>
            <p:custDataLst>
              <p:tags r:id="rId14"/>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0" name="公司名占位符 6"/>
          <p:cNvSpPr>
            <a:spLocks noGrp="1"/>
          </p:cNvSpPr>
          <p:nvPr>
            <p:ph type="body" sz="quarter" idx="13" hasCustomPrompt="1"/>
            <p:custDataLst>
              <p:tags r:id="rId15"/>
            </p:custDataLst>
          </p:nvPr>
        </p:nvSpPr>
        <p:spPr>
          <a:xfrm>
            <a:off x="1663685" y="504000"/>
            <a:ext cx="2880000" cy="504000"/>
          </a:xfrm>
        </p:spPr>
        <p:txBody>
          <a:bodyPr wrap="square" anchor="ctr">
            <a:normAutofit/>
          </a:bodyPr>
          <a:lstStyle>
            <a:lvl1pPr marL="0" indent="0">
              <a:lnSpc>
                <a:spcPct val="100000"/>
              </a:lnSpc>
              <a:buNone/>
              <a:defRPr sz="1600">
                <a:solidFill>
                  <a:schemeClr val="tx1">
                    <a:lumMod val="60000"/>
                    <a:lumOff val="40000"/>
                  </a:schemeClr>
                </a:solidFill>
              </a:defRPr>
            </a:lvl1pPr>
          </a:lstStyle>
          <a:p>
            <a:pPr lvl="0"/>
            <a:r>
              <a:rPr lang="zh-CN" altLang="en-US" dirty="0"/>
              <a:t>公司名</a:t>
            </a:r>
            <a:endParaRPr lang="zh-CN" altLang="en-US" dirty="0"/>
          </a:p>
        </p:txBody>
      </p:sp>
      <p:cxnSp>
        <p:nvCxnSpPr>
          <p:cNvPr id="14" name="直接连接符 13"/>
          <p:cNvCxnSpPr/>
          <p:nvPr userDrawn="1">
            <p:custDataLst>
              <p:tags r:id="rId16"/>
            </p:custDataLst>
          </p:nvPr>
        </p:nvCxnSpPr>
        <p:spPr>
          <a:xfrm>
            <a:off x="848360" y="5151393"/>
            <a:ext cx="81532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椭圆 16"/>
          <p:cNvSpPr/>
          <p:nvPr userDrawn="1">
            <p:custDataLst>
              <p:tags r:id="rId17"/>
            </p:custDataLst>
          </p:nvPr>
        </p:nvSpPr>
        <p:spPr>
          <a:xfrm>
            <a:off x="7942580" y="5833745"/>
            <a:ext cx="3322320" cy="400050"/>
          </a:xfrm>
          <a:prstGeom prst="ellipse">
            <a:avLst/>
          </a:prstGeom>
          <a:gradFill flip="none" rotWithShape="1">
            <a:gsLst>
              <a:gs pos="0">
                <a:schemeClr val="accent1">
                  <a:alpha val="30000"/>
                </a:schemeClr>
              </a:gs>
              <a:gs pos="100000">
                <a:schemeClr val="accent1">
                  <a:lumMod val="60000"/>
                  <a:lumOff val="40000"/>
                  <a:alpha val="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4" name="署名占位符 10"/>
          <p:cNvSpPr>
            <a:spLocks noGrp="1"/>
          </p:cNvSpPr>
          <p:nvPr>
            <p:ph type="body" sz="quarter" idx="17" hasCustomPrompt="1"/>
            <p:custDataLst>
              <p:tags r:id="rId18"/>
            </p:custDataLst>
          </p:nvPr>
        </p:nvSpPr>
        <p:spPr>
          <a:xfrm>
            <a:off x="838200" y="4035430"/>
            <a:ext cx="2880000" cy="504000"/>
          </a:xfrm>
          <a:solidFill>
            <a:schemeClr val="accent1"/>
          </a:solidFill>
        </p:spPr>
        <p:txBody>
          <a:bodyPr wrap="square" anchor="ctr">
            <a:normAutofit/>
          </a:bodyPr>
          <a:lstStyle>
            <a:lvl1pPr marL="0" indent="0" algn="ctr">
              <a:lnSpc>
                <a:spcPct val="100000"/>
              </a:lnSpc>
              <a:buNone/>
              <a:defRPr sz="1600">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页脚占位符 3"/>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5" name="灯片编号占位符 4"/>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6" name="灯片编号占位符 5"/>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页脚占位符 6"/>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8" name="灯片编号占位符 7"/>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9" name="日期占位符 8"/>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页脚占位符 2"/>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4" name="灯片编号占位符 3"/>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5" name="日期占位符 4"/>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3" name="灯片编号占位符 2"/>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4" name="日期占位符 3"/>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页脚占位符 4"/>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6" name="灯片编号占位符 5"/>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页脚占位符 4"/>
          <p:cNvSpPr>
            <a:spLocks noGrp="1"/>
          </p:cNvSpPr>
          <p:nvPr>
            <p:ph type="ftr" sz="quarter" idx="10"/>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6" name="灯片编号占位符 5"/>
          <p:cNvSpPr>
            <a:spLocks noGrp="1"/>
          </p:cNvSpPr>
          <p:nvPr>
            <p:ph type="sldNum" sz="quarter" idx="11"/>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1" Type="http://schemas.openxmlformats.org/officeDocument/2006/relationships/theme" Target="../theme/theme2.xml"/><Relationship Id="rId20" Type="http://schemas.openxmlformats.org/officeDocument/2006/relationships/tags" Target="../tags/tag89.xml"/><Relationship Id="rId2" Type="http://schemas.openxmlformats.org/officeDocument/2006/relationships/slideLayout" Target="../slideLayouts/slideLayout13.xml"/><Relationship Id="rId19" Type="http://schemas.openxmlformats.org/officeDocument/2006/relationships/tags" Target="../tags/tag8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7.png"/><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3314" name="Rectangle 2"/>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b" anchorCtr="0" compatLnSpc="1"/>
          <a:lstStyle>
            <a:lvl1pPr algn="ctr" eaLnBrk="1" hangingPunct="1">
              <a:defRPr sz="1200">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
        <p:nvSpPr>
          <p:cNvPr id="13315" name="Rectangle 3"/>
          <p:cNvSpPr>
            <a:spLocks noGrp="1" noChangeArrowheads="1"/>
          </p:cNvSpPr>
          <p:nvPr>
            <p:ph type="sldNum" sz="quarter" idx="4"/>
          </p:nvPr>
        </p:nvSpPr>
        <p:spPr bwMode="auto">
          <a:xfrm>
            <a:off x="8737600" y="6248400"/>
            <a:ext cx="2844800" cy="457200"/>
          </a:xfrm>
          <a:prstGeom prst="rect">
            <a:avLst/>
          </a:prstGeom>
          <a:noFill/>
          <a:ln>
            <a:noFill/>
          </a:ln>
          <a:effectLst/>
        </p:spPr>
        <p:txBody>
          <a:bodyPr vert="horz" wrap="square" lIns="91440" tIns="45720" rIns="91440" bIns="45720" numCol="1" anchor="b" anchorCtr="0" compatLnSpc="1"/>
          <a:lstStyle>
            <a:lvl1pPr algn="r" eaLnBrk="1" hangingPunct="1">
              <a:defRPr sz="1200">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A79DFE-965F-4F5B-8070-B0148DF0F033}" type="slidenum">
              <a:rPr kumimoji="0" lang="en-US" altLang="zh-CN" sz="1200" b="0" i="0" u="none" strike="noStrike" kern="1200" cap="none" spc="0" normalizeH="0" baseline="0" noProof="0">
                <a:ln>
                  <a:noFill/>
                </a:ln>
                <a:solidFill>
                  <a:schemeClr val="tx1"/>
                </a:solidFill>
                <a:effectLst/>
                <a:uLnTx/>
                <a:uFillTx/>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grpSp>
        <p:nvGrpSpPr>
          <p:cNvPr id="1028" name="Group 4"/>
          <p:cNvGrpSpPr/>
          <p:nvPr/>
        </p:nvGrpSpPr>
        <p:grpSpPr>
          <a:xfrm>
            <a:off x="0" y="0"/>
            <a:ext cx="12192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hlink"/>
                </a:solidFill>
                <a:effectLst/>
                <a:uLnTx/>
                <a:uFillTx/>
                <a:latin typeface="+mn-lt"/>
                <a:ea typeface="+mn-ea"/>
                <a:cs typeface="+mn-cs"/>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hlink"/>
                </a:solidFill>
                <a:effectLst/>
                <a:uLnTx/>
                <a:uFillTx/>
                <a:latin typeface="+mn-lt"/>
                <a:ea typeface="+mn-ea"/>
                <a:cs typeface="+mn-cs"/>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accent2"/>
                </a:solidFill>
                <a:effectLst/>
                <a:uLnTx/>
                <a:uFillTx/>
                <a:latin typeface="+mn-lt"/>
                <a:ea typeface="+mn-ea"/>
                <a:cs typeface="+mn-cs"/>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hlink"/>
                </a:solidFill>
                <a:effectLst/>
                <a:uLnTx/>
                <a:uFillTx/>
                <a:latin typeface="+mn-lt"/>
                <a:ea typeface="+mn-ea"/>
                <a:cs typeface="+mn-cs"/>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cs"/>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accent2"/>
                </a:solidFill>
                <a:effectLst/>
                <a:uLnTx/>
                <a:uFillTx/>
                <a:latin typeface="+mn-lt"/>
                <a:ea typeface="+mn-ea"/>
                <a:cs typeface="+mn-cs"/>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accent2"/>
                </a:solidFill>
                <a:effectLst/>
                <a:uLnTx/>
                <a:uFillTx/>
                <a:latin typeface="+mn-lt"/>
                <a:ea typeface="+mn-ea"/>
                <a:cs typeface="+mn-cs"/>
              </a:endParaRPr>
            </a:p>
          </p:txBody>
        </p:sp>
      </p:grpSp>
      <p:sp>
        <p:nvSpPr>
          <p:cNvPr id="1029" name="Rectangle 14"/>
          <p:cNvSpPr>
            <a:spLocks noGrp="1"/>
          </p:cNvSpPr>
          <p:nvPr>
            <p:ph type="title"/>
          </p:nvPr>
        </p:nvSpPr>
        <p:spPr>
          <a:xfrm>
            <a:off x="609600" y="457200"/>
            <a:ext cx="109728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30" name="Rectangle 15"/>
          <p:cNvSpPr>
            <a:spLocks noGrp="1"/>
          </p:cNvSpPr>
          <p:nvPr>
            <p:ph type="body" idx="1"/>
          </p:nvPr>
        </p:nvSpPr>
        <p:spPr>
          <a:xfrm>
            <a:off x="609600" y="1981200"/>
            <a:ext cx="109728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328" name="Rectangle 16"/>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b" anchorCtr="0" compatLnSpc="1"/>
          <a:lstStyle>
            <a:lvl1pPr eaLnBrk="1" hangingPunct="1">
              <a:defRPr sz="1200">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1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custDataLst>
              <p:tags r:id="rId13"/>
            </p:custDataLst>
          </p:nvPr>
        </p:nvPicPr>
        <p:blipFill rotWithShape="1">
          <a:blip r:embed="rId14"/>
          <a:srcRect t="-1" b="-11176"/>
          <a:stretch>
            <a:fillRect/>
          </a:stretch>
        </p:blipFill>
        <p:spPr>
          <a:xfrm>
            <a:off x="10185225" y="304513"/>
            <a:ext cx="1658775" cy="986262"/>
          </a:xfrm>
          <a:prstGeom prst="rect">
            <a:avLst/>
          </a:prstGeom>
        </p:spPr>
      </p:pic>
      <p:sp>
        <p:nvSpPr>
          <p:cNvPr id="4" name="日期占位符 3"/>
          <p:cNvSpPr>
            <a:spLocks noGrp="1"/>
          </p:cNvSpPr>
          <p:nvPr>
            <p:ph type="dt" sz="half" idx="2"/>
            <p:custDataLst>
              <p:tags r:id="rId15"/>
            </p:custDataLst>
          </p:nvPr>
        </p:nvSpPr>
        <p:spPr>
          <a:xfrm>
            <a:off x="83820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2" name="标题占位符 1"/>
          <p:cNvSpPr>
            <a:spLocks noGrp="1"/>
          </p:cNvSpPr>
          <p:nvPr>
            <p:ph type="title"/>
            <p:custDataLst>
              <p:tags r:id="rId18"/>
            </p:custDataLst>
          </p:nvPr>
        </p:nvSpPr>
        <p:spPr>
          <a:xfrm>
            <a:off x="696000" y="360000"/>
            <a:ext cx="10800000" cy="720000"/>
          </a:xfrm>
          <a:prstGeom prst="rect">
            <a:avLst/>
          </a:prstGeom>
        </p:spPr>
        <p:txBody>
          <a:bodyPr vert="horz" wrap="square" lIns="0" tIns="0" rIns="0" bIns="0" rtlCol="0" anchor="b"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9"/>
            </p:custDataLst>
          </p:nvPr>
        </p:nvSpPr>
        <p:spPr>
          <a:xfrm>
            <a:off x="696000" y="1364400"/>
            <a:ext cx="10800000" cy="481320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KSO_TEMPLATE" hidden="1"/>
          <p:cNvSpPr/>
          <p:nvPr userDrawn="1">
            <p:custDataLst>
              <p:tags r:id="rId20"/>
            </p:custDataLst>
          </p:nvPr>
        </p:nvSpPr>
        <p:spPr>
          <a:xfrm>
            <a:off x="0" y="0"/>
            <a:ext cx="0" cy="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13.xml"/><Relationship Id="rId1" Type="http://schemas.openxmlformats.org/officeDocument/2006/relationships/tags" Target="../tags/tag11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23.xml"/><Relationship Id="rId1" Type="http://schemas.openxmlformats.org/officeDocument/2006/relationships/tags" Target="../tags/tag322.xml"/></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tags" Target="../tags/tag324.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28.xml"/><Relationship Id="rId1" Type="http://schemas.openxmlformats.org/officeDocument/2006/relationships/tags" Target="../tags/tag327.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30.xml"/><Relationship Id="rId1" Type="http://schemas.openxmlformats.org/officeDocument/2006/relationships/tags" Target="../tags/tag329.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36.xml"/><Relationship Id="rId1" Type="http://schemas.openxmlformats.org/officeDocument/2006/relationships/tags" Target="../tags/tag33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38.xml"/><Relationship Id="rId1" Type="http://schemas.openxmlformats.org/officeDocument/2006/relationships/tags" Target="../tags/tag337.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40.xml"/><Relationship Id="rId1" Type="http://schemas.openxmlformats.org/officeDocument/2006/relationships/tags" Target="../tags/tag339.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42.xml"/><Relationship Id="rId1" Type="http://schemas.openxmlformats.org/officeDocument/2006/relationships/tags" Target="../tags/tag341.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44.xml"/><Relationship Id="rId1" Type="http://schemas.openxmlformats.org/officeDocument/2006/relationships/tags" Target="../tags/tag34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15.xml"/><Relationship Id="rId1" Type="http://schemas.openxmlformats.org/officeDocument/2006/relationships/tags" Target="../tags/tag114.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49.xml"/><Relationship Id="rId1" Type="http://schemas.openxmlformats.org/officeDocument/2006/relationships/tags" Target="../tags/tag348.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51.xml"/><Relationship Id="rId1" Type="http://schemas.openxmlformats.org/officeDocument/2006/relationships/tags" Target="../tags/tag350.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53.xml"/><Relationship Id="rId1" Type="http://schemas.openxmlformats.org/officeDocument/2006/relationships/tags" Target="../tags/tag35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55.xml"/><Relationship Id="rId1" Type="http://schemas.openxmlformats.org/officeDocument/2006/relationships/tags" Target="../tags/tag354.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57.xml"/><Relationship Id="rId1" Type="http://schemas.openxmlformats.org/officeDocument/2006/relationships/tags" Target="../tags/tag35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59.xml"/><Relationship Id="rId1" Type="http://schemas.openxmlformats.org/officeDocument/2006/relationships/tags" Target="../tags/tag358.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0.xml"/><Relationship Id="rId1" Type="http://schemas.openxmlformats.org/officeDocument/2006/relationships/tags" Target="../tags/tag11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2.xml"/><Relationship Id="rId1" Type="http://schemas.openxmlformats.org/officeDocument/2006/relationships/tags" Target="../tags/tag12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4.xml"/><Relationship Id="rId1" Type="http://schemas.openxmlformats.org/officeDocument/2006/relationships/tags" Target="../tags/tag12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6.xml"/><Relationship Id="rId1" Type="http://schemas.openxmlformats.org/officeDocument/2006/relationships/tags" Target="../tags/tag12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8.xml"/><Relationship Id="rId1" Type="http://schemas.openxmlformats.org/officeDocument/2006/relationships/tags" Target="../tags/tag127.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9.xml"/><Relationship Id="rId4" Type="http://schemas.openxmlformats.org/officeDocument/2006/relationships/tags" Target="../tags/tag133.xml"/><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tags" Target="../tags/tag13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4.xml"/><Relationship Id="rId1" Type="http://schemas.openxmlformats.org/officeDocument/2006/relationships/tags" Target="../tags/tag9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35.xml"/><Relationship Id="rId1" Type="http://schemas.openxmlformats.org/officeDocument/2006/relationships/tags" Target="../tags/tag13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37.xml"/><Relationship Id="rId1" Type="http://schemas.openxmlformats.org/officeDocument/2006/relationships/tags" Target="../tags/tag136.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42.xml"/><Relationship Id="rId1" Type="http://schemas.openxmlformats.org/officeDocument/2006/relationships/tags" Target="../tags/tag14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0.xml"/><Relationship Id="rId1" Type="http://schemas.openxmlformats.org/officeDocument/2006/relationships/tags" Target="../tags/tag14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2.xml"/><Relationship Id="rId1" Type="http://schemas.openxmlformats.org/officeDocument/2006/relationships/tags" Target="../tags/tag15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4.xml"/><Relationship Id="rId1" Type="http://schemas.openxmlformats.org/officeDocument/2006/relationships/tags" Target="../tags/tag153.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9.xml"/><Relationship Id="rId1" Type="http://schemas.openxmlformats.org/officeDocument/2006/relationships/tags" Target="../tags/tag158.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64.xml"/><Relationship Id="rId1" Type="http://schemas.openxmlformats.org/officeDocument/2006/relationships/tags" Target="../tags/tag163.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69.xml"/><Relationship Id="rId1" Type="http://schemas.openxmlformats.org/officeDocument/2006/relationships/tags" Target="../tags/tag168.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image" Target="../media/image9.emf"/><Relationship Id="rId1" Type="http://schemas.openxmlformats.org/officeDocument/2006/relationships/tags" Target="../tags/tag179.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9.xml"/><Relationship Id="rId1" Type="http://schemas.openxmlformats.org/officeDocument/2006/relationships/tags" Target="../tags/tag98.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10.emf"/><Relationship Id="rId1" Type="http://schemas.openxmlformats.org/officeDocument/2006/relationships/tags" Target="../tags/tag185.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92.xml"/><Relationship Id="rId1" Type="http://schemas.openxmlformats.org/officeDocument/2006/relationships/tags" Target="../tags/tag191.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97.xml"/><Relationship Id="rId1" Type="http://schemas.openxmlformats.org/officeDocument/2006/relationships/tags" Target="../tags/tag19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99.xml"/><Relationship Id="rId1" Type="http://schemas.openxmlformats.org/officeDocument/2006/relationships/tags" Target="../tags/tag19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01.xml"/><Relationship Id="rId1" Type="http://schemas.openxmlformats.org/officeDocument/2006/relationships/tags" Target="../tags/tag200.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06.xml"/><Relationship Id="rId1" Type="http://schemas.openxmlformats.org/officeDocument/2006/relationships/tags" Target="../tags/tag20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08.xml"/><Relationship Id="rId1" Type="http://schemas.openxmlformats.org/officeDocument/2006/relationships/tags" Target="../tags/tag20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1.xml"/><Relationship Id="rId1" Type="http://schemas.openxmlformats.org/officeDocument/2006/relationships/tags" Target="../tags/tag10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10.xml"/><Relationship Id="rId1" Type="http://schemas.openxmlformats.org/officeDocument/2006/relationships/tags" Target="../tags/tag20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12.xml"/><Relationship Id="rId1" Type="http://schemas.openxmlformats.org/officeDocument/2006/relationships/tags" Target="../tags/tag21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14.xml"/><Relationship Id="rId1" Type="http://schemas.openxmlformats.org/officeDocument/2006/relationships/tags" Target="../tags/tag21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16.xml"/><Relationship Id="rId1" Type="http://schemas.openxmlformats.org/officeDocument/2006/relationships/tags" Target="../tags/tag215.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18.xml"/><Relationship Id="rId1" Type="http://schemas.openxmlformats.org/officeDocument/2006/relationships/tags" Target="../tags/tag21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20.xml"/><Relationship Id="rId1" Type="http://schemas.openxmlformats.org/officeDocument/2006/relationships/tags" Target="../tags/tag21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22.xml"/><Relationship Id="rId1" Type="http://schemas.openxmlformats.org/officeDocument/2006/relationships/tags" Target="../tags/tag22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24.xml"/><Relationship Id="rId1" Type="http://schemas.openxmlformats.org/officeDocument/2006/relationships/tags" Target="../tags/tag22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26.xml"/><Relationship Id="rId1" Type="http://schemas.openxmlformats.org/officeDocument/2006/relationships/tags" Target="../tags/tag22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28.xml"/><Relationship Id="rId1" Type="http://schemas.openxmlformats.org/officeDocument/2006/relationships/tags" Target="../tags/tag227.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30.xml"/><Relationship Id="rId1" Type="http://schemas.openxmlformats.org/officeDocument/2006/relationships/tags" Target="../tags/tag22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32.xml"/><Relationship Id="rId1" Type="http://schemas.openxmlformats.org/officeDocument/2006/relationships/tags" Target="../tags/tag23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34.xml"/><Relationship Id="rId1" Type="http://schemas.openxmlformats.org/officeDocument/2006/relationships/tags" Target="../tags/tag23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36.xml"/><Relationship Id="rId1" Type="http://schemas.openxmlformats.org/officeDocument/2006/relationships/tags" Target="../tags/tag23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38.xml"/><Relationship Id="rId1" Type="http://schemas.openxmlformats.org/officeDocument/2006/relationships/tags" Target="../tags/tag23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40.xml"/><Relationship Id="rId1" Type="http://schemas.openxmlformats.org/officeDocument/2006/relationships/tags" Target="../tags/tag23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42.xml"/><Relationship Id="rId1" Type="http://schemas.openxmlformats.org/officeDocument/2006/relationships/tags" Target="../tags/tag241.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44.xml"/><Relationship Id="rId1" Type="http://schemas.openxmlformats.org/officeDocument/2006/relationships/tags" Target="../tags/tag24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46.xml"/><Relationship Id="rId1" Type="http://schemas.openxmlformats.org/officeDocument/2006/relationships/tags" Target="../tags/tag245.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6.xml"/><Relationship Id="rId1" Type="http://schemas.openxmlformats.org/officeDocument/2006/relationships/tags" Target="../tags/tag105.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60.xml"/><Relationship Id="rId1" Type="http://schemas.openxmlformats.org/officeDocument/2006/relationships/tags" Target="../tags/tag259.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65.xml"/><Relationship Id="rId1" Type="http://schemas.openxmlformats.org/officeDocument/2006/relationships/tags" Target="../tags/tag264.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tags" Target="../tags/tag274.xml"/><Relationship Id="rId3" Type="http://schemas.openxmlformats.org/officeDocument/2006/relationships/image" Target="../media/image11.png"/><Relationship Id="rId2" Type="http://schemas.openxmlformats.org/officeDocument/2006/relationships/tags" Target="../tags/tag273.xml"/><Relationship Id="rId1" Type="http://schemas.openxmlformats.org/officeDocument/2006/relationships/tags" Target="../tags/tag272.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79.xml"/><Relationship Id="rId1" Type="http://schemas.openxmlformats.org/officeDocument/2006/relationships/tags" Target="../tags/tag278.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84.xml"/><Relationship Id="rId1" Type="http://schemas.openxmlformats.org/officeDocument/2006/relationships/tags" Target="../tags/tag283.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86.xml"/><Relationship Id="rId1" Type="http://schemas.openxmlformats.org/officeDocument/2006/relationships/tags" Target="../tags/tag285.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88.xml"/><Relationship Id="rId1" Type="http://schemas.openxmlformats.org/officeDocument/2006/relationships/tags" Target="../tags/tag28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90.xml"/><Relationship Id="rId1" Type="http://schemas.openxmlformats.org/officeDocument/2006/relationships/tags" Target="../tags/tag289.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92.xml"/><Relationship Id="rId1" Type="http://schemas.openxmlformats.org/officeDocument/2006/relationships/tags" Target="../tags/tag291.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94.xml"/><Relationship Id="rId1" Type="http://schemas.openxmlformats.org/officeDocument/2006/relationships/tags" Target="../tags/tag293.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96.xml"/><Relationship Id="rId1" Type="http://schemas.openxmlformats.org/officeDocument/2006/relationships/tags" Target="../tags/tag295.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98.xml"/><Relationship Id="rId1" Type="http://schemas.openxmlformats.org/officeDocument/2006/relationships/tags" Target="../tags/tag29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11.xml"/><Relationship Id="rId1" Type="http://schemas.openxmlformats.org/officeDocument/2006/relationships/tags" Target="../tags/tag110.xml"/></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04.xml"/><Relationship Id="rId1" Type="http://schemas.openxmlformats.org/officeDocument/2006/relationships/tags" Target="../tags/tag30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06.xml"/><Relationship Id="rId1" Type="http://schemas.openxmlformats.org/officeDocument/2006/relationships/tags" Target="../tags/tag305.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08.xml"/><Relationship Id="rId1" Type="http://schemas.openxmlformats.org/officeDocument/2006/relationships/tags" Target="../tags/tag307.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10.xml"/><Relationship Id="rId1" Type="http://schemas.openxmlformats.org/officeDocument/2006/relationships/tags" Target="../tags/tag309.xml"/></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s>
</file>

<file path=ppt/slides/_rels/slide9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9.xml"/><Relationship Id="rId4" Type="http://schemas.openxmlformats.org/officeDocument/2006/relationships/tags" Target="../tags/tag315.xml"/><Relationship Id="rId3" Type="http://schemas.openxmlformats.org/officeDocument/2006/relationships/image" Target="../media/image12.emf"/><Relationship Id="rId2" Type="http://schemas.openxmlformats.org/officeDocument/2006/relationships/oleObject" Target="../embeddings/oleObject2.bin"/><Relationship Id="rId1" Type="http://schemas.openxmlformats.org/officeDocument/2006/relationships/tags" Target="../tags/tag314.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17.xml"/><Relationship Id="rId1" Type="http://schemas.openxmlformats.org/officeDocument/2006/relationships/tags" Target="../tags/tag316.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19.xml"/><Relationship Id="rId1" Type="http://schemas.openxmlformats.org/officeDocument/2006/relationships/tags" Target="../tags/tag318.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21.xml"/><Relationship Id="rId1" Type="http://schemas.openxmlformats.org/officeDocument/2006/relationships/tags" Target="../tags/tag3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p:cNvSpPr>
            <a:spLocks noGrp="1"/>
          </p:cNvSpPr>
          <p:nvPr>
            <p:ph type="title"/>
            <p:custDataLst>
              <p:tags r:id="rId1"/>
            </p:custDataLst>
          </p:nvPr>
        </p:nvSpPr>
        <p:spPr>
          <a:xfrm>
            <a:off x="6261735" y="3429635"/>
            <a:ext cx="5103495" cy="1689100"/>
          </a:xfrm>
        </p:spPr>
        <p:txBody>
          <a:bodyPr/>
          <a:p>
            <a:pPr marL="0" indent="0" algn="r">
              <a:lnSpc>
                <a:spcPct val="100000"/>
              </a:lnSpc>
              <a:spcBef>
                <a:spcPts val="0"/>
              </a:spcBef>
              <a:spcAft>
                <a:spcPts val="0"/>
              </a:spcAft>
              <a:buSzPct val="100000"/>
            </a:pPr>
            <a:r>
              <a:rPr lang="zh-CN" altLang="en-US" sz="2400">
                <a:solidFill>
                  <a:srgbClr val="000000"/>
                </a:solidFill>
                <a:latin typeface="微软雅黑" panose="020B0503020204020204" charset="-122"/>
                <a:ea typeface="微软雅黑" panose="020B0503020204020204" charset="-122"/>
              </a:rPr>
              <a:t>   第1章  绪论</a:t>
            </a:r>
            <a:endParaRPr lang="zh-CN" altLang="en-US" sz="2400">
              <a:solidFill>
                <a:srgbClr val="000000"/>
              </a:solidFill>
              <a:latin typeface="微软雅黑" panose="020B0503020204020204" charset="-122"/>
              <a:ea typeface="微软雅黑" panose="020B0503020204020204" charset="-122"/>
            </a:endParaRPr>
          </a:p>
        </p:txBody>
      </p:sp>
      <p:sp>
        <p:nvSpPr>
          <p:cNvPr id="9" name="节编号"/>
          <p:cNvSpPr>
            <a:spLocks noGrp="1"/>
          </p:cNvSpPr>
          <p:nvPr>
            <p:ph type="body" sz="quarter" idx="13"/>
            <p:custDataLst>
              <p:tags r:id="rId2"/>
            </p:custDataLst>
          </p:nvPr>
        </p:nvSpPr>
        <p:spPr>
          <a:xfrm>
            <a:off x="6271895" y="1480820"/>
            <a:ext cx="5103495" cy="1179195"/>
          </a:xfrm>
        </p:spPr>
        <p:txBody>
          <a:bodyPr/>
          <a:p>
            <a:r>
              <a:rPr lang="en-US" altLang="zh-CN" sz="2400">
                <a:solidFill>
                  <a:srgbClr val="000000"/>
                </a:solidFill>
                <a:latin typeface="微软雅黑" panose="020B0503020204020204" charset="-122"/>
                <a:ea typeface="微软雅黑" panose="020B0503020204020204" charset="-122"/>
              </a:rPr>
              <a:t>01</a:t>
            </a:r>
            <a:endParaRPr lang="en-US" altLang="zh-CN" sz="2400">
              <a:solidFill>
                <a:srgbClr val="000000"/>
              </a:solidFill>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64565" y="1035685"/>
            <a:ext cx="10200005" cy="548322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）功耗。目前，通用计算机系统的功耗一般为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200W</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左右；而嵌入式系统的宿主对象通常是小型应用系统，如手机、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MP3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和智能手环等，这些设备不可能配置容量较大的电源，因此，低功耗一直是嵌入式系统追求的目标，如日常生活中使用的智能手机，其待机功率</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100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200mW</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，即使在通话时功率也只有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5W</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）资源。通用计算机系统通常拥有大而全的资源（如鼠标、键盘、硬盘、内存条和显示器等）；而嵌入式系统受限于嵌入的宿主对象（如手机、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MP3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和智能手环等），通常要求小型化和低功耗，其软硬件资源受到严格的限制。</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51535" y="778510"/>
            <a:ext cx="10647680" cy="598106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4.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系统集成和代码固化</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把系统中的软件、硬件集成在一起，进行调试，发现并改进单元设计过程中的错误。</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嵌入式软件开发完成以后，大多数在目标环境的非易失性存储器中运行，程序写入到</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Flash</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固化，保证每次运行后下一次运行无误，所以嵌入式软件开发与普通软件开发相比，增加了固化阶段。嵌入式应用软件调试完成以后，编译器要对源代码重新编译一次，以产生固化到环境的可执行代码，再烧写到</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Flash</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。可执行代码烧写到目标环境中固化后，整个嵌入式系统的开发就基本完成了，剩下的就是对产品的维护和更新了。</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p:cNvSpPr>
          <p:nvPr>
            <p:custDataLst>
              <p:tags r:id="rId1"/>
            </p:custDataLst>
          </p:nvPr>
        </p:nvSpPr>
        <p:spPr>
          <a:xfrm>
            <a:off x="695960" y="1462405"/>
            <a:ext cx="10800080" cy="471551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传统的嵌入式系统设计方法，硬件和软件分为两个独立的部分，由硬件工程师和软件工程师按照拟定的设计流程分别完成。这种设计方法只能改善硬件／软件各自的性能，而有限的设计空间不可能对系统做出较好的性能综合优化。从理论上来说，每一个应用系统，都存在一个适合该系统的硬件、软件功能的最佳组合，如何从应用系统需求出发，依据一定的指导原则和分配算法对硬件／软件功能进行分析及合理的划分，从而使系统的整体性能、运行时间、能量耗损、存储能量达到最佳状态，已成为软／硬件协同设计的重要研究内容之一。</a:t>
            </a:r>
            <a:endParaRPr lang="zh-CN" altLang="en-US" sz="2400" dirty="0">
              <a:solidFill>
                <a:schemeClr val="tx1"/>
              </a:solidFill>
            </a:endParaRPr>
          </a:p>
          <a:p>
            <a:pPr marL="0" indent="611505" algn="just">
              <a:buNone/>
            </a:pPr>
            <a:endParaRPr lang="zh-CN" altLang="en-US" sz="2400" dirty="0">
              <a:solidFill>
                <a:schemeClr val="tx1"/>
              </a:solidFill>
            </a:endParaRPr>
          </a:p>
        </p:txBody>
      </p:sp>
      <p:sp>
        <p:nvSpPr>
          <p:cNvPr id="9" name="标题 8"/>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1.8.3 嵌入式系统的软／硬件协同设计技术</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931545" y="684530"/>
            <a:ext cx="10610850" cy="584962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nSpc>
                <a:spcPct val="100000"/>
              </a:lnSpc>
              <a:buNone/>
            </a:pPr>
            <a:r>
              <a:rPr lang="zh-CN" altLang="en-US" sz="2400" dirty="0">
                <a:solidFill>
                  <a:schemeClr val="tx1"/>
                </a:solidFill>
              </a:rPr>
              <a:t>系统协同设计与传统设计相比有两个显著的区别：</a:t>
            </a:r>
            <a:endParaRPr lang="zh-CN" altLang="en-US" sz="2400" dirty="0">
              <a:solidFill>
                <a:schemeClr val="tx1"/>
              </a:solidFill>
            </a:endParaRPr>
          </a:p>
          <a:p>
            <a:pPr marL="0" indent="611505">
              <a:lnSpc>
                <a:spcPct val="100000"/>
              </a:lnSpc>
              <a:buNone/>
            </a:pPr>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）描述硬件和软件使用统一的表示形式；</a:t>
            </a:r>
            <a:endParaRPr lang="zh-CN" altLang="en-US" sz="2400" dirty="0">
              <a:solidFill>
                <a:schemeClr val="tx1"/>
              </a:solidFill>
            </a:endParaRPr>
          </a:p>
          <a:p>
            <a:pPr marL="0" indent="611505">
              <a:lnSpc>
                <a:spcPct val="100000"/>
              </a:lnSpc>
              <a:buNone/>
            </a:pPr>
            <a:r>
              <a:rPr lang="zh-CN" altLang="en-US" sz="2400" dirty="0">
                <a:solidFill>
                  <a:schemeClr val="tx1"/>
                </a:solidFill>
              </a:rPr>
              <a:t>（</a:t>
            </a:r>
            <a:r>
              <a:rPr lang="en-US" altLang="zh-CN" sz="2400" dirty="0">
                <a:solidFill>
                  <a:schemeClr val="tx1"/>
                </a:solidFill>
              </a:rPr>
              <a:t>2</a:t>
            </a:r>
            <a:r>
              <a:rPr lang="zh-CN" altLang="en-US" sz="2400" dirty="0">
                <a:solidFill>
                  <a:schemeClr val="tx1"/>
                </a:solidFill>
              </a:rPr>
              <a:t>）软／硬件划分可以选择多种方案，直到满足要求。</a:t>
            </a:r>
            <a:endParaRPr lang="zh-CN" altLang="en-US" sz="2400" dirty="0">
              <a:solidFill>
                <a:schemeClr val="tx1"/>
              </a:solidFill>
            </a:endParaRPr>
          </a:p>
          <a:p>
            <a:pPr marL="0" indent="611505">
              <a:lnSpc>
                <a:spcPct val="100000"/>
              </a:lnSpc>
              <a:buNone/>
            </a:pPr>
            <a:r>
              <a:rPr lang="zh-CN" altLang="en-US" sz="2400" dirty="0">
                <a:solidFill>
                  <a:schemeClr val="tx1"/>
                </a:solidFill>
              </a:rPr>
              <a:t>显然，这种设计方法对于具体的应用系统而言，容易获得满足综合性能指标的最佳解决方案。传统方法虽然也可改进软／硬件性能，但由于这种改进是各自独立进行的，不一定使系统综合性能达到最佳。</a:t>
            </a:r>
            <a:endParaRPr lang="zh-CN" altLang="en-US" sz="2400" dirty="0">
              <a:solidFill>
                <a:schemeClr val="tx1"/>
              </a:solidFill>
            </a:endParaRPr>
          </a:p>
          <a:p>
            <a:pPr marL="0" indent="611505">
              <a:lnSpc>
                <a:spcPct val="100000"/>
              </a:lnSpc>
              <a:buNone/>
            </a:pPr>
            <a:r>
              <a:rPr lang="zh-CN" altLang="en-US" sz="2400" dirty="0">
                <a:solidFill>
                  <a:schemeClr val="tx1"/>
                </a:solidFill>
              </a:rPr>
              <a:t>传统的嵌入式系统开发采用的是软件开发与硬件开发分离的方式，其过程可描述如下：</a:t>
            </a:r>
            <a:endParaRPr lang="zh-CN" altLang="en-US" sz="2400" dirty="0">
              <a:solidFill>
                <a:schemeClr val="tx1"/>
              </a:solidFill>
            </a:endParaRPr>
          </a:p>
          <a:p>
            <a:pPr marL="0" indent="611505">
              <a:lnSpc>
                <a:spcPct val="100000"/>
              </a:lnSpc>
              <a:buNone/>
            </a:pPr>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）需求分析；</a:t>
            </a:r>
            <a:endParaRPr lang="zh-CN" altLang="en-US" sz="2400" dirty="0">
              <a:solidFill>
                <a:schemeClr val="tx1"/>
              </a:solidFill>
            </a:endParaRPr>
          </a:p>
          <a:p>
            <a:pPr marL="0" indent="611505">
              <a:lnSpc>
                <a:spcPct val="100000"/>
              </a:lnSpc>
              <a:buNone/>
            </a:pPr>
            <a:r>
              <a:rPr lang="zh-CN" altLang="en-US" sz="2400" dirty="0">
                <a:solidFill>
                  <a:schemeClr val="tx1"/>
                </a:solidFill>
              </a:rPr>
              <a:t>（</a:t>
            </a:r>
            <a:r>
              <a:rPr lang="en-US" altLang="zh-CN" sz="2400" dirty="0">
                <a:solidFill>
                  <a:schemeClr val="tx1"/>
                </a:solidFill>
              </a:rPr>
              <a:t>2</a:t>
            </a:r>
            <a:r>
              <a:rPr lang="zh-CN" altLang="en-US" sz="2400" dirty="0">
                <a:solidFill>
                  <a:schemeClr val="tx1"/>
                </a:solidFill>
              </a:rPr>
              <a:t>）软／硬件分别设计、开发、调试、测试；</a:t>
            </a:r>
            <a:endParaRPr lang="zh-CN" altLang="en-US" sz="2400" dirty="0">
              <a:solidFill>
                <a:schemeClr val="tx1"/>
              </a:solidFill>
            </a:endParaRPr>
          </a:p>
          <a:p>
            <a:pPr marL="0" indent="611505">
              <a:lnSpc>
                <a:spcPct val="100000"/>
              </a:lnSpc>
              <a:buNone/>
            </a:pPr>
            <a:r>
              <a:rPr lang="zh-CN" altLang="en-US" sz="2400" dirty="0">
                <a:solidFill>
                  <a:schemeClr val="tx1"/>
                </a:solidFill>
              </a:rPr>
              <a:t>（</a:t>
            </a:r>
            <a:r>
              <a:rPr lang="en-US" altLang="zh-CN" sz="2400" dirty="0">
                <a:solidFill>
                  <a:schemeClr val="tx1"/>
                </a:solidFill>
              </a:rPr>
              <a:t>3</a:t>
            </a:r>
            <a:r>
              <a:rPr lang="zh-CN" altLang="en-US" sz="2400" dirty="0">
                <a:solidFill>
                  <a:schemeClr val="tx1"/>
                </a:solidFill>
              </a:rPr>
              <a:t>）系统集成；</a:t>
            </a:r>
            <a:endParaRPr lang="zh-CN" altLang="en-US" sz="2400" dirty="0">
              <a:solidFill>
                <a:schemeClr val="tx1"/>
              </a:solidFill>
            </a:endParaRPr>
          </a:p>
          <a:p>
            <a:pPr marL="0" indent="611505">
              <a:lnSpc>
                <a:spcPct val="100000"/>
              </a:lnSpc>
              <a:buNone/>
            </a:pPr>
            <a:r>
              <a:rPr lang="zh-CN" altLang="en-US" sz="2400" dirty="0">
                <a:solidFill>
                  <a:schemeClr val="tx1"/>
                </a:solidFill>
              </a:rPr>
              <a:t>（</a:t>
            </a:r>
            <a:r>
              <a:rPr lang="en-US" altLang="zh-CN" sz="2400" dirty="0">
                <a:solidFill>
                  <a:schemeClr val="tx1"/>
                </a:solidFill>
              </a:rPr>
              <a:t>4</a:t>
            </a:r>
            <a:r>
              <a:rPr lang="zh-CN" altLang="en-US" sz="2400" dirty="0">
                <a:solidFill>
                  <a:schemeClr val="tx1"/>
                </a:solidFill>
              </a:rPr>
              <a:t>）集成测试；</a:t>
            </a:r>
            <a:endParaRPr lang="zh-CN" altLang="en-US" sz="2400" dirty="0">
              <a:solidFill>
                <a:schemeClr val="tx1"/>
              </a:solidFill>
            </a:endParaRPr>
          </a:p>
          <a:p>
            <a:pPr marL="0" indent="611505">
              <a:lnSpc>
                <a:spcPct val="100000"/>
              </a:lnSpc>
              <a:buNone/>
            </a:pPr>
            <a:r>
              <a:rPr lang="zh-CN" altLang="en-US" sz="2400" dirty="0">
                <a:solidFill>
                  <a:schemeClr val="tx1"/>
                </a:solidFill>
              </a:rPr>
              <a:t>（</a:t>
            </a:r>
            <a:r>
              <a:rPr lang="en-US" altLang="zh-CN" sz="2400" dirty="0">
                <a:solidFill>
                  <a:schemeClr val="tx1"/>
                </a:solidFill>
              </a:rPr>
              <a:t>5</a:t>
            </a:r>
            <a:r>
              <a:rPr lang="zh-CN" altLang="en-US" sz="2400" dirty="0">
                <a:solidFill>
                  <a:schemeClr val="tx1"/>
                </a:solidFill>
              </a:rPr>
              <a:t>）若系统正确，则结束，否则继续进行；</a:t>
            </a:r>
            <a:endParaRPr lang="zh-CN" altLang="en-US" sz="2400" dirty="0">
              <a:solidFill>
                <a:schemeClr val="tx1"/>
              </a:solidFill>
            </a:endParaRPr>
          </a:p>
          <a:p>
            <a:pPr marL="0" indent="611505">
              <a:lnSpc>
                <a:spcPct val="100000"/>
              </a:lnSpc>
              <a:buNone/>
            </a:pPr>
            <a:endParaRPr lang="zh-CN" altLang="en-US" sz="2400" dirty="0">
              <a:solidFill>
                <a:schemeClr val="tx1"/>
              </a:solidFill>
            </a:endParaRPr>
          </a:p>
          <a:p>
            <a:pPr marL="0" indent="611505">
              <a:buNone/>
            </a:pPr>
            <a:endParaRPr lang="zh-CN" altLang="en-US" sz="2400" dirty="0">
              <a:solidFill>
                <a:schemeClr val="tx1"/>
              </a:solidFill>
            </a:endParaRPr>
          </a:p>
        </p:txBody>
      </p:sp>
    </p:spTree>
    <p:custDataLst>
      <p:tags r:id="rId2"/>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875030" y="683895"/>
            <a:ext cx="10499725" cy="594995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buNone/>
            </a:pPr>
            <a:r>
              <a:rPr lang="zh-CN" altLang="en-US" sz="2400" dirty="0">
                <a:solidFill>
                  <a:schemeClr val="tx1"/>
                </a:solidFill>
              </a:rPr>
              <a:t>（</a:t>
            </a:r>
            <a:r>
              <a:rPr lang="en-US" altLang="zh-CN" sz="2400" dirty="0">
                <a:solidFill>
                  <a:schemeClr val="tx1"/>
                </a:solidFill>
              </a:rPr>
              <a:t>6</a:t>
            </a:r>
            <a:r>
              <a:rPr lang="zh-CN" altLang="en-US" sz="2400" dirty="0">
                <a:solidFill>
                  <a:schemeClr val="tx1"/>
                </a:solidFill>
              </a:rPr>
              <a:t>）若出现错误，需要对软／硬件分别验证和修改；返回（</a:t>
            </a:r>
            <a:r>
              <a:rPr lang="en-US" altLang="zh-CN" sz="2400" dirty="0">
                <a:solidFill>
                  <a:schemeClr val="tx1"/>
                </a:solidFill>
              </a:rPr>
              <a:t>3</a:t>
            </a:r>
            <a:r>
              <a:rPr lang="zh-CN" altLang="en-US" sz="2400" dirty="0">
                <a:solidFill>
                  <a:schemeClr val="tx1"/>
                </a:solidFill>
              </a:rPr>
              <a:t>），再继续进行集成测试。</a:t>
            </a:r>
            <a:endParaRPr lang="zh-CN" altLang="en-US" sz="2400" dirty="0">
              <a:solidFill>
                <a:schemeClr val="tx1"/>
              </a:solidFill>
            </a:endParaRPr>
          </a:p>
          <a:p>
            <a:pPr marL="0" indent="611505">
              <a:buNone/>
            </a:pPr>
            <a:r>
              <a:rPr lang="zh-CN" altLang="en-US" sz="2400" dirty="0">
                <a:solidFill>
                  <a:schemeClr val="tx1"/>
                </a:solidFill>
              </a:rPr>
              <a:t>虽然在系统设计的初始阶段考虑了软／硬件的接口问题，但由于软、硬件分别开发，各自部分的修改和缺陷很容易导致系统集成出现错误。由于设计方法的限制，这些错误不但难以定位，而且更重要的是，对它们的修改往往会涉及整个软件结构或硬件配置的改动。显然，这是灾难性的。</a:t>
            </a:r>
            <a:endParaRPr lang="zh-CN" altLang="en-US" sz="2400" dirty="0">
              <a:solidFill>
                <a:schemeClr val="tx1"/>
              </a:solidFill>
            </a:endParaRPr>
          </a:p>
          <a:p>
            <a:pPr marL="0" indent="611505">
              <a:buNone/>
            </a:pPr>
            <a:r>
              <a:rPr lang="zh-CN" altLang="en-US" sz="2400" dirty="0">
                <a:solidFill>
                  <a:schemeClr val="tx1"/>
                </a:solidFill>
              </a:rPr>
              <a:t>软</a:t>
            </a:r>
            <a:r>
              <a:rPr lang="en-US" altLang="zh-CN" sz="2400" dirty="0">
                <a:solidFill>
                  <a:schemeClr val="tx1"/>
                </a:solidFill>
              </a:rPr>
              <a:t>/</a:t>
            </a:r>
            <a:r>
              <a:rPr lang="zh-CN" altLang="en-US" sz="2400" dirty="0">
                <a:solidFill>
                  <a:schemeClr val="tx1"/>
                </a:solidFill>
              </a:rPr>
              <a:t>硬件协同设计过程可归纳为</a:t>
            </a:r>
            <a:r>
              <a:rPr lang="en-US" altLang="zh-CN" sz="2400" dirty="0">
                <a:solidFill>
                  <a:schemeClr val="tx1"/>
                </a:solidFill>
              </a:rPr>
              <a:t>:</a:t>
            </a:r>
            <a:endParaRPr lang="en-US" altLang="zh-CN" sz="2400" dirty="0">
              <a:solidFill>
                <a:schemeClr val="tx1"/>
              </a:solidFill>
            </a:endParaRPr>
          </a:p>
          <a:p>
            <a:pPr marL="0" indent="611505">
              <a:buNone/>
            </a:pPr>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）需求分析；</a:t>
            </a:r>
            <a:endParaRPr lang="zh-CN" altLang="en-US" sz="2400" dirty="0">
              <a:solidFill>
                <a:schemeClr val="tx1"/>
              </a:solidFill>
            </a:endParaRPr>
          </a:p>
          <a:p>
            <a:pPr marL="0" indent="611505">
              <a:buNone/>
            </a:pPr>
            <a:r>
              <a:rPr lang="zh-CN" altLang="en-US" sz="2400" dirty="0">
                <a:solidFill>
                  <a:schemeClr val="tx1"/>
                </a:solidFill>
              </a:rPr>
              <a:t>（</a:t>
            </a:r>
            <a:r>
              <a:rPr lang="en-US" altLang="zh-CN" sz="2400" dirty="0">
                <a:solidFill>
                  <a:schemeClr val="tx1"/>
                </a:solidFill>
              </a:rPr>
              <a:t>2</a:t>
            </a:r>
            <a:r>
              <a:rPr lang="zh-CN" altLang="en-US" sz="2400" dirty="0">
                <a:solidFill>
                  <a:schemeClr val="tx1"/>
                </a:solidFill>
              </a:rPr>
              <a:t>）软</a:t>
            </a:r>
            <a:r>
              <a:rPr lang="en-US" altLang="zh-CN" sz="2400" dirty="0">
                <a:solidFill>
                  <a:schemeClr val="tx1"/>
                </a:solidFill>
              </a:rPr>
              <a:t>/</a:t>
            </a:r>
            <a:r>
              <a:rPr lang="zh-CN" altLang="en-US" sz="2400" dirty="0">
                <a:solidFill>
                  <a:schemeClr val="tx1"/>
                </a:solidFill>
              </a:rPr>
              <a:t>硬件协同设计；</a:t>
            </a:r>
            <a:endParaRPr lang="zh-CN" altLang="en-US" sz="2400" dirty="0">
              <a:solidFill>
                <a:schemeClr val="tx1"/>
              </a:solidFill>
            </a:endParaRPr>
          </a:p>
          <a:p>
            <a:pPr marL="0" indent="611505">
              <a:buNone/>
            </a:pPr>
            <a:r>
              <a:rPr lang="zh-CN" altLang="en-US" sz="2400" dirty="0">
                <a:solidFill>
                  <a:schemeClr val="tx1"/>
                </a:solidFill>
              </a:rPr>
              <a:t>（</a:t>
            </a:r>
            <a:r>
              <a:rPr lang="en-US" altLang="zh-CN" sz="2400" dirty="0">
                <a:solidFill>
                  <a:schemeClr val="tx1"/>
                </a:solidFill>
              </a:rPr>
              <a:t>3</a:t>
            </a:r>
            <a:r>
              <a:rPr lang="zh-CN" altLang="en-US" sz="2400" dirty="0">
                <a:solidFill>
                  <a:schemeClr val="tx1"/>
                </a:solidFill>
              </a:rPr>
              <a:t>）软</a:t>
            </a:r>
            <a:r>
              <a:rPr lang="en-US" altLang="zh-CN" sz="2400" dirty="0">
                <a:solidFill>
                  <a:schemeClr val="tx1"/>
                </a:solidFill>
              </a:rPr>
              <a:t>/</a:t>
            </a:r>
            <a:r>
              <a:rPr lang="zh-CN" altLang="en-US" sz="2400" dirty="0">
                <a:solidFill>
                  <a:schemeClr val="tx1"/>
                </a:solidFill>
              </a:rPr>
              <a:t>硬件实现；</a:t>
            </a:r>
            <a:endParaRPr lang="zh-CN" altLang="en-US" sz="2400" dirty="0">
              <a:solidFill>
                <a:schemeClr val="tx1"/>
              </a:solidFill>
            </a:endParaRPr>
          </a:p>
          <a:p>
            <a:pPr marL="0" indent="611505">
              <a:buNone/>
            </a:pPr>
            <a:r>
              <a:rPr lang="zh-CN" altLang="en-US" sz="2400" dirty="0">
                <a:solidFill>
                  <a:schemeClr val="tx1"/>
                </a:solidFill>
              </a:rPr>
              <a:t>（</a:t>
            </a:r>
            <a:r>
              <a:rPr lang="en-US" altLang="zh-CN" sz="2400" dirty="0">
                <a:solidFill>
                  <a:schemeClr val="tx1"/>
                </a:solidFill>
              </a:rPr>
              <a:t>4</a:t>
            </a:r>
            <a:r>
              <a:rPr lang="zh-CN" altLang="en-US" sz="2400" dirty="0">
                <a:solidFill>
                  <a:schemeClr val="tx1"/>
                </a:solidFill>
              </a:rPr>
              <a:t>）软</a:t>
            </a:r>
            <a:r>
              <a:rPr lang="en-US" altLang="zh-CN" sz="2400" dirty="0">
                <a:solidFill>
                  <a:schemeClr val="tx1"/>
                </a:solidFill>
              </a:rPr>
              <a:t>/</a:t>
            </a:r>
            <a:r>
              <a:rPr lang="zh-CN" altLang="en-US" sz="2400" dirty="0">
                <a:solidFill>
                  <a:schemeClr val="tx1"/>
                </a:solidFill>
              </a:rPr>
              <a:t>硬件协同测试和验证。</a:t>
            </a:r>
            <a:endParaRPr lang="zh-CN" altLang="en-US" sz="2400" dirty="0">
              <a:solidFill>
                <a:schemeClr val="tx1"/>
              </a:solidFill>
            </a:endParaRPr>
          </a:p>
          <a:p>
            <a:pPr marL="0" indent="611505">
              <a:buNone/>
            </a:pPr>
            <a:r>
              <a:rPr lang="zh-CN" altLang="en-US" sz="2400" dirty="0">
                <a:solidFill>
                  <a:schemeClr val="tx1"/>
                </a:solidFill>
              </a:rPr>
              <a:t>这种方法的特点是在协同设计、协同测试和协同验证上，充分考虑了软／硬件的关系，并在设计的每个层次上给以测试验证，使得尽早发现和解决问题，避免灾难性错误的出现。</a:t>
            </a:r>
            <a:endParaRPr lang="zh-CN" altLang="en-US" sz="2400" dirty="0">
              <a:solidFill>
                <a:schemeClr val="tx1"/>
              </a:solidFill>
            </a:endParaRPr>
          </a:p>
        </p:txBody>
      </p:sp>
    </p:spTree>
    <p:custDataLst>
      <p:tags r:id="rId2"/>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Rectangle 3"/>
          <p:cNvSpPr>
            <a:spLocks noGrp="1"/>
          </p:cNvSpPr>
          <p:nvPr>
            <p:custDataLst>
              <p:tags r:id="rId1"/>
            </p:custDataLst>
          </p:nvPr>
        </p:nvSpPr>
        <p:spPr>
          <a:xfrm>
            <a:off x="785495" y="2169160"/>
            <a:ext cx="10353675" cy="4319905"/>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从</a:t>
            </a:r>
            <a:r>
              <a:rPr lang="en-US" altLang="zh-CN" sz="2400" dirty="0">
                <a:solidFill>
                  <a:schemeClr val="tx1"/>
                </a:solidFill>
              </a:rPr>
              <a:t>20</a:t>
            </a:r>
            <a:r>
              <a:rPr lang="zh-CN" altLang="en-US" sz="2400" dirty="0">
                <a:solidFill>
                  <a:schemeClr val="tx1"/>
                </a:solidFill>
              </a:rPr>
              <a:t>世纪</a:t>
            </a:r>
            <a:r>
              <a:rPr lang="en-US" altLang="zh-CN" sz="2400" dirty="0">
                <a:solidFill>
                  <a:schemeClr val="tx1"/>
                </a:solidFill>
              </a:rPr>
              <a:t>70</a:t>
            </a:r>
            <a:r>
              <a:rPr lang="zh-CN" altLang="en-US" sz="2400" dirty="0">
                <a:solidFill>
                  <a:schemeClr val="tx1"/>
                </a:solidFill>
              </a:rPr>
              <a:t>年代单片机出现到今天。嵌入式系统已经历了</a:t>
            </a:r>
            <a:r>
              <a:rPr lang="en-US" altLang="zh-CN" sz="2400" dirty="0">
                <a:solidFill>
                  <a:schemeClr val="tx1"/>
                </a:solidFill>
              </a:rPr>
              <a:t>40</a:t>
            </a:r>
            <a:r>
              <a:rPr lang="zh-CN" altLang="en-US" sz="2400" dirty="0">
                <a:solidFill>
                  <a:schemeClr val="tx1"/>
                </a:solidFill>
              </a:rPr>
              <a:t>余年的发展。一般认为，嵌入式系统的发展主要经历了以下四个阶段。</a:t>
            </a:r>
            <a:endParaRPr lang="zh-CN" altLang="en-US" sz="2400" dirty="0">
              <a:solidFill>
                <a:schemeClr val="tx1"/>
              </a:solidFill>
            </a:endParaRPr>
          </a:p>
          <a:p>
            <a:pPr marL="0" indent="611505" algn="just">
              <a:buNone/>
            </a:pPr>
            <a:endParaRPr lang="zh-CN" altLang="en-US" sz="2400" dirty="0">
              <a:solidFill>
                <a:schemeClr val="tx1"/>
              </a:solidFill>
            </a:endParaRPr>
          </a:p>
        </p:txBody>
      </p:sp>
      <p:sp>
        <p:nvSpPr>
          <p:cNvPr id="4" name="Rectangle 6"/>
          <p:cNvSpPr txBox="1">
            <a:spLocks noChangeArrowheads="1"/>
          </p:cNvSpPr>
          <p:nvPr>
            <p:custDataLst>
              <p:tags r:id="rId2"/>
            </p:custDataLst>
          </p:nvPr>
        </p:nvSpPr>
        <p:spPr bwMode="auto">
          <a:xfrm>
            <a:off x="1370330" y="1438593"/>
            <a:ext cx="5264150" cy="583565"/>
          </a:xfrm>
          <a:prstGeom prst="rect">
            <a:avLst/>
          </a:prstGeom>
          <a:noFill/>
          <a:ln>
            <a:noFill/>
          </a:ln>
          <a:effectLst/>
        </p:spPr>
        <p:txBody>
          <a:bodyPr wrap="square" anchor="ctr">
            <a:normAutofit/>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j-cs"/>
              </a:rPr>
              <a:t>1.9.1 </a:t>
            </a:r>
            <a:r>
              <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j-cs"/>
              </a:rPr>
              <a:t>嵌入式系统的发展历程</a:t>
            </a:r>
            <a:endPar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j-cs"/>
            </a:endParaRPr>
          </a:p>
        </p:txBody>
      </p:sp>
      <p:sp>
        <p:nvSpPr>
          <p:cNvPr id="20" name="标题 19"/>
          <p:cNvSpPr>
            <a:spLocks noGrp="1"/>
          </p:cNvSpPr>
          <p:nvPr>
            <p:ph type="title"/>
            <p:custDataLst>
              <p:tags r:id="rId3"/>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1.9 嵌入式系统的发展</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4"/>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64895" y="638175"/>
            <a:ext cx="10455275" cy="571754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以单板机为核心的嵌入式系统阶段</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早期的嵌入式系统起源于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世纪</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70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年代的微型计算机，然而微型计算机的体积、价格、可靠性都难以满足特定的嵌入式应用要求。到了</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年代后，集成电路技术的出现，极大地缩小了计算机的体积，使其向微型化方向发展。整个微型计算机系统中的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CPU</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、内存、存储器和申行／并行端口等芯片可以放在单个电路板上，用印制电路将各个功能芯片连接起来，构成一台单板计算机，简称“单板机”（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Single Board Computer</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SBC</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）。这一阶段的嵌人式系统虽然较微型计算机体积有所缩小，但依然难以嵌入普通家用电器产品中，同时价格相对较高，主要还是应用于工业控制领域。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740410" y="593725"/>
            <a:ext cx="10910570" cy="612140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以单片机为核心的嵌入式系统阶段</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到了</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世纪</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年代，随着微电子工艺水平的提高，</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Intel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Philips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等集成电路制造商开始寻求单片形态嵌入式系统的最佳体系结构。把</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嵌入式</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应用中所需要的微处理器、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转换、</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D/A</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转换</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、串行</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接口以及</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RAM</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ROM</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等部件统统集成到一个大规模集成电路（</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VLSI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）中，制造出了面向</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设计的微控制器，也就是单片计算机，简称“单片机”。单片机伴随后来</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DSP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的出现进一步提升了嵌入式计算机系统的技术水平。在单片机出现后的一段时期，嵌入式应用软件通常采用汇编语言编写，对系统进行直接控制，之后开始出现了一些简单的</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“嵌入式操作系统”</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。这一阶段的嵌入式系统已从工业控制领域开始迅速渗透到仪器仪表、通信电子、医用电子、交通运输、家用电器等诸多领域。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774065" y="638175"/>
            <a:ext cx="10758805" cy="595503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3.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以多类嵌入式处理器和嵌入式操作系统为核心的嵌入式系统阶段</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到了</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世纪</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90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年代，在分布式控制、柔性制造、数字化通信和消费电子等巨大需求的牵引下，嵌入式系统进一步加速发展，以</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PowerPC</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Arm</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MIPS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等为代表的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位、</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位、</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位各种不同类型的高性能、低功耗的嵌入式处理器不断涌现。随着嵌入式应用对实时性要求的提高，嵌入式系统的软件也伴随硬件实时性的提高不断扩大其规模，逐渐形成了多任务的实时操作系统（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）。这些操作系统不但能够运行在各种不同类型的嵌入式微处理器上，而且具备了文件管理、设备管理、多任务、网络、图形用户界面（</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GUI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）等功能，还提供了大量的应用程序接口（</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API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），具有实时性好、模块化程度高、可裁剪和可扩展等特点，从而使应用软件的开发变得更加简单和高效。</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75030" y="727075"/>
            <a:ext cx="10633710" cy="554863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4.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面向互联网的嵌入式系统阶段</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21</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世纪以来，人类真正进入了互联网时代。在硬件上，随着微电子技术、通信技术、</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IC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设计技术、</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EDA</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技术的迅猛发展，相继出现了品类繁多的</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32</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位、</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64</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位嵌入式处理器，特别是</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在</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Arm </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Cortex </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系列内核架构发布以后，各种各样</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以</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Arm </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Cortex </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内核设计生产的</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MPU</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MCU</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SoC </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如雨后春笋般不断涌现。这些嵌入式处理器内存容量足够大，</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I/O </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功能足够丰富。其扩展方式从并行总线接口发展出了各种串行总线接口，形成了一系列的工业标准，如</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IC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总线接口、</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SPI</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总线接口、</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USB</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接口、以太网接口、</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CAN</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接口等。甚至将网络协议的低两层或低三层都集成到了嵌入式处理器中，促使各种各样的嵌入式设备具备了接入互联网的能力，不但具有 </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Ethernet/CAN/USB </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有线网络和</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ZigBee/NFC/RFID/Wi-Fi/Bluetooth/Lora </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等近场无线通信功能，而且具有</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GPRS/3G/4G/NB-IoT</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的公共网络无线通信功能。软件上，嵌入式实时操作系统也纷纷添加了支持各种</a:t>
            </a: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55370" y="1358900"/>
            <a:ext cx="10068560" cy="505714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网络通信的协议栈，提供了支持各种通信功能的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API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转型为物联网实时操作系统。目前越来越多的嵌入式系统产品和设备接入了互联网，在云计算技术的支持下，嵌入式系统通过云平台不但可以实现与人的交互，也可实现与其他嵌入式系统的交互，开启了嵌入式系统的万物互联时代。随着</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Internet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技术与信息家电、工业控制、航空航天等技术的结合日益密切，嵌入式设备与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Internet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的融合也更加深入。</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34290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55370" y="1358900"/>
            <a:ext cx="10140315" cy="481012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价值。通用计算机系统的价值体现在“计算”和“存储”上，计算能力（处理器的字长和主频等）和存储能力（内存和硬盘的大小和读取速度等）是通用计算机的通用评价指标；而嵌入式系统往往嵌入到某个设备和产品中，其价值一般不取决于其内嵌的处理器的性能，而体现在它所嵌入和控制的设备。如一台智能洗衣机往往用洗净比、洗涤容量和脱水转速等来衡量，而不以其内嵌的微控制器的运算速度和存储容量等来衡量。</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ts val="3365"/>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嵌入式系统自诞生以来已经走过了漫长的道路，如今世界上</a:t>
            </a:r>
            <a:r>
              <a:rPr lang="en-US" altLang="zh-CN" sz="2400" dirty="0">
                <a:solidFill>
                  <a:schemeClr val="tx1"/>
                </a:solidFill>
              </a:rPr>
              <a:t>99</a:t>
            </a:r>
            <a:r>
              <a:rPr lang="zh-CN" altLang="en-US" sz="2400" dirty="0">
                <a:solidFill>
                  <a:schemeClr val="tx1"/>
                </a:solidFill>
              </a:rPr>
              <a:t>％的计算机系统都被认为是嵌入式系统。随着物联网技术、人工智能技术以及</a:t>
            </a:r>
            <a:r>
              <a:rPr lang="en-US" altLang="zh-CN" sz="2400" dirty="0">
                <a:solidFill>
                  <a:schemeClr val="tx1"/>
                </a:solidFill>
              </a:rPr>
              <a:t>5G</a:t>
            </a:r>
            <a:r>
              <a:rPr lang="zh-CN" altLang="en-US" sz="2400" dirty="0">
                <a:solidFill>
                  <a:schemeClr val="tx1"/>
                </a:solidFill>
              </a:rPr>
              <a:t>通信等新技术的快速发展以及各种创新应用形态的不断出现，嵌入式系统技术已成为智能和互联物联网生态快速发展的推动者。那么，接下来的几年嵌入式系统会朝着哪些方向发展呢？以下是对嵌入式系统今后一段时期发展趋势的一些思考。</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
        <p:nvSpPr>
          <p:cNvPr id="9" name="标题 8"/>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1.9.2 嵌入式系统的发展趋势</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761490" y="946150"/>
            <a:ext cx="8838565" cy="527494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更智能嵌入式人工智能</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目前，我们周围已经能够见到多种多样的嵌入式智能设备，如智能手机、智能音箱、机器人、城市天眼系统、智能家居产品等。这些智能设备一般都可以通过语音识别、图像识别、生物特征识别、自然语言合成等技术实现与人的交互。但从现实体验看，目前的智能水平还不够高，</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还有发展</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空间。</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36320" y="638175"/>
            <a:ext cx="10220960" cy="589597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更实时的连接－嵌入式系统与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5G</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技术的融合</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4G</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通信的时延无法满足严苛的物联网应用中的实时性、安全性要求，成为物联网应用的技术瓶颈。</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5G</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的诞生带来了低时延、高可靠和低功耗的信息传输技术，能够有效突破上述技术瓶颈。例如，在工业生产中，利用</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5G</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网络建立前端嵌入式系统设备与后端监控系统之间的低时延、高可靠通信连接，这对于有效监控生产流程和提高生产效率具有重大意义。又如，日常生活中的智能穿戴产品、智能家居、智能医疗、智能安防以及智能汽车等，通过</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5G</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连接，可以使每个嵌入式终端设备都能够自由连通，数据实时共享，孕育出更加丰富和更加灵活的应用模式。同时，</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5G</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也将有助于产生一个由嵌入式</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SoC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架构支持的全新生态系统，推动嵌入式处理器和嵌入式操作系统的技术升级。对于嵌入式系统而言，在</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5G</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时代，无论设备大小、功能强弱，都需要带有联网功能，因此现在正在使用的产品可能需要大批量进行更新换代，这样便会触发嵌入式产品的新一波巨大需求。因此，嵌入式系统与</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5G</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技术的融合正在成为嵌入式系统发展的一个趋势。</a:t>
            </a: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80745" y="638175"/>
            <a:ext cx="10668635" cy="601980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3.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更安全</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嵌入式系统安全</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随着嵌入式系统应用的日益广泛，连接互联网的嵌入式设备越来越多，嵌入式系统的安全性和隐私保护问题也变得越发重要。</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设备旨在执行一个或一组指定的任务，这些设备通常设计为最小化处理周期并减少存储器的使用，由于资源有限，为通用计算机开发的安全解决方案无法在嵌入式设备中使用。因此在嵌入式系统的设计过程中如何考虑设备安全性、数据安全性和通信安全性，成为一个新的挑战，需要思考诸多问题。开发阶段，如何确保代码的真实性和不可更改性；在设备部署阶段，如何建立一种信任机制，既要防止不受信任的二进制文件运行，又要确保正确的软件在正确的硬件上运行；在设备运行期间，如何防止未</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415415" y="1673860"/>
            <a:ext cx="9631680" cy="363410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授权</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控制访问，以及保证数据在网络传输时不被窃取；当设备处于停机状态时，如何防止设备上的数据不被非法访问等，这些都是保证嵌入式系统安全性必须解决的关键问题。目前，包括区块链技术的多种安全新技术融入嵌入式系统应用中，将促使嵌入式系统在其整个生命周期中更加安全。</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34290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41070" y="638175"/>
            <a:ext cx="10467340" cy="568071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4.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更丰富的形态</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嵌入式系统虚拟化</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虚拟化起源于大型计算机，随后在服务器中得到了极大的发展和应用。如今，虚拟化也正在进入嵌入式系统设备中。嵌入式应用需求推动着嵌入式系统变得更大、更复杂，这本身与嵌入式系统的设计初衷相矛盾，因此人们越来越希望对系统进行高度整合，以期减少系统的体积、重量、功耗以及系统的整体成本，将虚拟化技术引入嵌入式系统也就成为一种新的选择。许多嵌入式应用期待能够在单个硬件上运行多个应用程序的操作环境，这就需要一个像虚拟机管理程序这样的支持层。它可以虚拟化出多个嵌入式操作系统，并依靠使用公共的嵌入式硬件资源高效地运行这些操作系统，同时还要确保各个操作系统之间不会相互干扰。</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97255" y="1125855"/>
            <a:ext cx="10577830" cy="5466080"/>
          </a:xfrm>
          <a:prstGeom prst="rect">
            <a:avLst/>
          </a:prstGeom>
          <a:noFill/>
          <a:ln w="9525">
            <a:noFill/>
          </a:ln>
        </p:spPr>
        <p:txBody>
          <a:bodyPr vert="horz" wrap="square" lIns="91440" tIns="45720" rIns="91440" bIns="45720" numCol="1" anchor="t" anchorCtr="0" compatLnSpc="1">
            <a:normAutofit lnSpcReduction="2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lang="zh-CN" altLang="en-US" sz="2400" kern="0" noProof="0" dirty="0">
                <a:ln>
                  <a:noFill/>
                </a:ln>
                <a:effectLst/>
                <a:uLnTx/>
                <a:uFillTx/>
                <a:sym typeface="+mn-ea"/>
              </a:rPr>
              <a:t>与传统的虚拟机管理程序不同，嵌入式虚拟机管理程序实现了一种不同的抽象。它需要具有极高的内存使用效率、更灵活的通信方法，还需要针对不同嵌入式软件既共存又相互隔离的环境，同时还需要具备实时调度的能力。</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嵌入式系统虚拟化增加了系统的灵活性，提供了更多和更高级别的功能，使嵌入式设备变成了一种新的嵌入式系统类别。目前，已经出现了一些用于嵌入式系统虚拟化的工具，如</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VMware Mobile Virtualization Platform</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PikeOS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OKL4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NOVA</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Codezero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2020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9</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月，华为公司发布了全球首个</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基于</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Arm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芯片的“云手机”，成为“华为云＋</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5G</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网＋显示屏”三位一体的全新嵌入式设备，也预示着嵌入式系统与虚拟化的融合将向更深层次发展。</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34290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noChangeArrowheads="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l" defTabSz="914400" rtl="0" eaLnBrk="0" fontAlgn="base" latinLnBrk="0" hangingPunct="0">
              <a:lnSpc>
                <a:spcPct val="150000"/>
              </a:lnSpc>
              <a:spcBef>
                <a:spcPct val="20000"/>
              </a:spcBef>
              <a:spcAft>
                <a:spcPct val="0"/>
              </a:spcAft>
              <a:buClr>
                <a:srgbClr val="00007D"/>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通过嵌入式系统的定义和嵌入式系统与通用计算机系统的比较，可以看出嵌入式系统具有以下特点。</a:t>
            </a:r>
            <a:endParaRPr kumimoji="0" lang="en-US" altLang="zh-CN"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a:t>
            </a:r>
            <a:r>
              <a:rPr kumimoji="0" lang="zh-CN" altLang="zh-CN" sz="2800" b="0" i="0" u="none" strike="noStrike" kern="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专用性强</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通常是针对某种特定的应用场景，与具体应用密切相关，其硬件和软件都是面向特定产品或任务而设计的。不但一种产品中的嵌入式系统不能应用到另一种产品中，甚至都不能嵌入同一种产品的不同系列。例如，洗衣机的控制系统不能应用到洗碗机中，甚至不同型号洗衣机中的控制系统也不能相互替换，因此嵌入式系统具有很强的专用性。</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9" name="标题 8"/>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1.1.3 嵌入式系统的特点</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75030" y="593725"/>
            <a:ext cx="10601960" cy="590423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可裁剪性</a:t>
            </a:r>
            <a:r>
              <a:rPr kumimoji="0" lang="zh-CN" altLang="zh-CN" sz="2800" b="0" i="0" u="none" strike="noStrike" kern="0" cap="none" spc="0" normalizeH="0" baseline="0" noProof="0" dirty="0">
                <a:ln>
                  <a:noFill/>
                </a:ln>
                <a:solidFill>
                  <a:schemeClr val="tx1"/>
                </a:solidFill>
                <a:effectLst/>
                <a:uLnTx/>
                <a:uFillTx/>
                <a:latin typeface="+mn-lt"/>
                <a:ea typeface="+mn-ea"/>
                <a:cs typeface="+mn-cs"/>
              </a:rPr>
              <a:t> </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受限于体积、功耗和成本等因素，嵌入式系统的硬件和软件必须高效率地设计，根据实际应用需求量体裁衣，去除冗余，从而使系统在满足应用要求的前提下达到最精简的配置。</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3.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实时性好</a:t>
            </a:r>
            <a:endParaRPr kumimoji="0" lang="zh-CN" altLang="en-US"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许多嵌入式系统应用于宿主系统的数据采集、传输与控制过程时，普遍要求嵌入式系统具有较好的实时性。例如，像现代汽车中的制动器、安全气囊控制系统、武器装备中的控制系统、某些工业装置中的控制系统等。这些应用对实时性有着极高的要求，一旦达不到应有的实时性，就有可能造成极其严重的后果。</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21690" y="459105"/>
            <a:ext cx="10761345" cy="623062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4.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可靠性高</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嵌入式系统的应用场景多种多样，面对复杂的应用环境，嵌入式系统应能够长时间稳定可靠地运行。在某些应用中，嵌入式系统硬件或软件中存在的一个小“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bug”</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，都有可能 导致灾难性后果的发生。</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5.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体积小、功耗低</a:t>
            </a:r>
            <a:endParaRPr kumimoji="0" lang="zh-CN" altLang="en-US"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由于嵌入式系统要嵌入具体的应用对象体中，其体积大小受限于宿主对象，因此往往对体积有着严格的要求，例如，心脏起搏器的大小就像一粒胶囊。同时，由于嵌入式系统在移动设备、可穿戴设备以及无人机、人造卫星等这样的应用设备中，不可能配置交流电源或大容量的电池，因此低功耗也往往是嵌入式系统所追求的一个重要指标。 </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37590" y="773430"/>
            <a:ext cx="10452100" cy="590550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6.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注重制造成本</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与其他商品一样，制造成本会对嵌入式系统设备或产品在市场上的竞争力有很大的影响。同时嵌入式系统产品通常会进行大量生产，例如，现在的消费类嵌入式系统产品，通常的年产量会在百万数量级、千万数量级甚至亿数量级。节约单个产品的制造成本，意味着总制造成本的海量节约，会产生可观的经济效益。因此注重嵌入式系统的硬件和软件的高效设计，量体裁衣、去除冗余，在满足应用需求的前提下有效地降低单个产品的制造成本，也成为嵌入式系统所追求的重要目标之一。</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25525" y="1017270"/>
            <a:ext cx="10252075" cy="561594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7.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生命周期长</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随着计算机技术的飞速发展，像桌面计算机、笔记本电脑以及智能手机这样的通用计算机系统的更新换代速度大大加快，更新周期通常为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18</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个月左右。然而嵌入式系统和实际具体应用装置或系统紧密结合，一般会伴随具体嵌入的产品维持</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年相对较长的使用时间，其升级换代往往是和宿主对象系统同步进行的。因此，相较于通用计算机系统而言，嵌入式系统产品一旦进入市场后，不会像通用计算机系统那样频繁换代，通常具有较长的 生命周期。</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06780" y="685800"/>
            <a:ext cx="10522585" cy="571500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8.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不可垄断性</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代表传统计算机行业的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Wintel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Windows-Intel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）联盟统治桌面计算机市场长达</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多年，形成了事实上的市场垄断。而嵌入式系统是将先进的计算机技术、半导体电子技术和网络通信技术与各个行业的具体应用相结合后的产物，其拥有更为广阔和多样化的应用市场，行业细分市场极其宽泛，这一点就决定了嵌入式系统必然是一个技术密集、资金密集、高度分散、不断创新的知识集成系统。特别是</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5G</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技术、物联网技术以及人工智能技术与嵌入式系统的快速融合，催生了嵌入式系统创新产品的不断涌现，没有一家企业能够形成对嵌入式系统市场的垄断，给嵌入式系统产品的设计研发提供了广阔的市场空间。</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342900" algn="just"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标题 16"/>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1.2 嵌入式系统的组成</a:t>
            </a:r>
            <a:endParaRPr lang="zh-CN" altLang="en-US" sz="2400">
              <a:solidFill>
                <a:srgbClr val="000000"/>
              </a:solidFill>
              <a:latin typeface="微软雅黑" panose="020B0503020204020204" charset="-122"/>
              <a:ea typeface="微软雅黑" panose="020B0503020204020204" charset="-122"/>
              <a:sym typeface="+mn-ea"/>
            </a:endParaRPr>
          </a:p>
        </p:txBody>
      </p:sp>
      <p:sp>
        <p:nvSpPr>
          <p:cNvPr id="14" name="Rectangle 3"/>
          <p:cNvSpPr>
            <a:spLocks noGrp="1"/>
          </p:cNvSpPr>
          <p:nvPr>
            <p:custDataLst>
              <p:tags r:id="rId2"/>
            </p:custDataLst>
          </p:nvPr>
        </p:nvSpPr>
        <p:spPr>
          <a:xfrm>
            <a:off x="696000" y="1364400"/>
            <a:ext cx="10800000" cy="48132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nSpc>
                <a:spcPct val="150000"/>
              </a:lnSpc>
              <a:buNone/>
            </a:pPr>
            <a:r>
              <a:rPr lang="zh-CN" altLang="en-US" sz="2400" dirty="0">
                <a:solidFill>
                  <a:schemeClr val="tx1"/>
                </a:solidFill>
              </a:rPr>
              <a:t>嵌入式系统是一个在功能、可靠性、成本、体积和功耗等方面有严格要求的专用计算机系统，那么无一例外，具有一般计算机组成结构的共性。从总体上看，嵌入式系统的核心部分由嵌入式硬件和嵌入式软件组成，而从层次结构上看，嵌入式系统可划分为硬件层、驱动层、操作系统层以及应用层四个层次，如图</a:t>
            </a:r>
            <a:r>
              <a:rPr lang="en-US" altLang="zh-CN" sz="2400" dirty="0">
                <a:solidFill>
                  <a:schemeClr val="tx1"/>
                </a:solidFill>
              </a:rPr>
              <a:t>1-1</a:t>
            </a:r>
            <a:r>
              <a:rPr lang="zh-CN" altLang="en-US" sz="2400" dirty="0">
                <a:solidFill>
                  <a:schemeClr val="tx1"/>
                </a:solidFill>
              </a:rPr>
              <a:t>所示。</a:t>
            </a:r>
            <a:endParaRPr lang="zh-CN" altLang="en-US" sz="2400" dirty="0">
              <a:solidFill>
                <a:schemeClr val="tx1"/>
              </a:solidFill>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22531" name="矩形 3"/>
          <p:cNvSpPr/>
          <p:nvPr>
            <p:custDataLst>
              <p:tags r:id="rId1"/>
            </p:custDataLst>
          </p:nvPr>
        </p:nvSpPr>
        <p:spPr>
          <a:xfrm>
            <a:off x="3980815" y="5769610"/>
            <a:ext cx="5630545" cy="715010"/>
          </a:xfrm>
          <a:prstGeom prst="rect">
            <a:avLst/>
          </a:prstGeom>
          <a:noFill/>
          <a:ln w="9525">
            <a:noFill/>
          </a:ln>
        </p:spPr>
        <p:txBody>
          <a:bodyPr wrap="square"/>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zh-CN" altLang="en-US" sz="2400" b="1" dirty="0">
                <a:solidFill>
                  <a:schemeClr val="tx1"/>
                </a:solidFill>
              </a:rPr>
              <a:t>图</a:t>
            </a:r>
            <a:r>
              <a:rPr lang="en-US" altLang="zh-CN" sz="2400" b="1" dirty="0">
                <a:solidFill>
                  <a:schemeClr val="tx1"/>
                </a:solidFill>
              </a:rPr>
              <a:t>1-1 </a:t>
            </a:r>
            <a:r>
              <a:rPr lang="zh-CN" altLang="en-US" sz="2400" b="1" dirty="0">
                <a:solidFill>
                  <a:schemeClr val="tx1"/>
                </a:solidFill>
              </a:rPr>
              <a:t>嵌入式系统的组成结构</a:t>
            </a:r>
            <a:endParaRPr lang="zh-CN" altLang="en-US" sz="2400" b="1" dirty="0">
              <a:solidFill>
                <a:schemeClr val="tx1"/>
              </a:solidFill>
            </a:endParaRPr>
          </a:p>
        </p:txBody>
      </p:sp>
      <p:sp>
        <p:nvSpPr>
          <p:cNvPr id="22532"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22533" name="Rectangle 7"/>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22534" name="Rectangle 9"/>
          <p:cNvSpPr/>
          <p:nvPr/>
        </p:nvSpPr>
        <p:spPr>
          <a:xfrm>
            <a:off x="1676400" y="-317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graphicFrame>
        <p:nvGraphicFramePr>
          <p:cNvPr id="22535" name="对象 4"/>
          <p:cNvGraphicFramePr>
            <a:graphicFrameLocks noChangeAspect="1"/>
          </p:cNvGraphicFramePr>
          <p:nvPr/>
        </p:nvGraphicFramePr>
        <p:xfrm>
          <a:off x="1730375" y="728980"/>
          <a:ext cx="8354695" cy="4572635"/>
        </p:xfrm>
        <a:graphic>
          <a:graphicData uri="http://schemas.openxmlformats.org/presentationml/2006/ole">
            <mc:AlternateContent xmlns:mc="http://schemas.openxmlformats.org/markup-compatibility/2006">
              <mc:Choice xmlns:v="urn:schemas-microsoft-com:vml" Requires="v">
                <p:oleObj spid="_x0000_s3076" name="" r:id="rId2" imgW="3836035" imgH="2107565" progId="Visio.Drawing.15">
                  <p:embed/>
                </p:oleObj>
              </mc:Choice>
              <mc:Fallback>
                <p:oleObj name="" r:id="rId2" imgW="3836035" imgH="2107565" progId="Visio.Drawing.15">
                  <p:embed/>
                  <p:pic>
                    <p:nvPicPr>
                      <p:cNvPr id="0" name="图片 3075"/>
                      <p:cNvPicPr/>
                      <p:nvPr/>
                    </p:nvPicPr>
                    <p:blipFill>
                      <a:blip r:embed="rId3"/>
                      <a:stretch>
                        <a:fillRect/>
                      </a:stretch>
                    </p:blipFill>
                    <p:spPr>
                      <a:xfrm>
                        <a:off x="1730375" y="728980"/>
                        <a:ext cx="8354695" cy="4572635"/>
                      </a:xfrm>
                      <a:prstGeom prst="rect">
                        <a:avLst/>
                      </a:prstGeom>
                      <a:noFill/>
                      <a:ln w="38100">
                        <a:noFill/>
                        <a:miter/>
                      </a:ln>
                    </p:spPr>
                  </p:pic>
                </p:oleObj>
              </mc:Fallback>
            </mc:AlternateContent>
          </a:graphicData>
        </a:graphic>
      </p:graphicFrame>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981200" y="1337945"/>
            <a:ext cx="8210550" cy="510603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本章对嵌入式系统进行了概述，介绍了嵌入式系统的组成、实时操作系统、嵌入式系统的软件、嵌入式系统的分类、嵌入式系统的应用领域、嵌入式系统的体系、嵌入式系统的设计方法和嵌入式系统的发展。</a:t>
            </a:r>
            <a:endParaRPr kumimoji="0" lang="zh-CN"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75030" y="782320"/>
            <a:ext cx="10523855" cy="607568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嵌入式硬件（硬件层）是嵌入式系统的物理基础，主要包括嵌入式处理器、存储器、输入／输出（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）接口及电源等。其中，嵌入式处理器是嵌入式系统的硬件核心，通常可分为嵌入式微处理器、嵌入式微控制器、嵌入式数字信号处理器以及嵌入式片上系统等主要类型。</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存储器是嵌入式系统硬件的基本组成部分，包括</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RAM</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Flash</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EEPROM</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等主要类型，承担着存储嵌入式系统程序和数据的任务。目前的嵌入式处理器中已经集成了较为丰富的存储器资源，同时也可通过</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接口在嵌入式处理器外部扩展存储器。</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I/O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接口及设备是嵌入式系统对外联系的纽带，负责与外部世界进行信息交换。</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45720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784225" y="1132840"/>
            <a:ext cx="10623550" cy="529653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I/O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接口主要包括数字接口和模拟接口两大类，其中，数字接口又可分为并行接口和串行接口，模拟接口包括模数转换器（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ADC</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）和数模转换器（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DAC</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并行接口可以实现数据的所有位同时并行传送，传输速度快，但通信线路复杂，传输距离短。串行接口则采用数据位一位位顺序传送的方式，通信线路少，传输距离远，但传输速度相对较慢。常用的串行接口有通用同步／异步收发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USART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）接口、串行外设接口（</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SPI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）、芯片间总线（</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P2C</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）接口以及控制器局域网络（</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CAN</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）接口等，实际应用时可根据需要选择不同的接口类型。</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设备主要包括人机交互设备（按键、显示器件等）和机机交互设备（传感器、执行器等），可根据实际应用需求来选择所需的设备类型。</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Rectangle 3"/>
          <p:cNvSpPr>
            <a:spLocks noGrp="1" noChangeArrowheads="1"/>
          </p:cNvSpPr>
          <p:nvPr>
            <p:custDataLst>
              <p:tags r:id="rId1"/>
            </p:custDataLst>
          </p:nvPr>
        </p:nvSpPr>
        <p:spPr>
          <a:xfrm>
            <a:off x="715645" y="1449705"/>
            <a:ext cx="10847705" cy="521970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作为管理计算机硬件与软件资源的程序，操作系统（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Operating System</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）在现代计算机体系结构中占有重要的地位。目前，广泛使用的操作系统有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类，即批处理操作系统、分时操作系统及实时操作系统。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批处理操作系统不具有用户交互性，用户将作业提交给操作系统执行后就不再干预，多用于早期的大中型计算机系统，例如</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IBM</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公司的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DOS/VSE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分时操作系统可以让多个计算机用户共享系统资源，及时响应和服务于联机用户，多应用于网络操作系统，例如</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UNIX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系统。但是对于分时操作系统来说，软件的执行在时间上的要求并不严格。</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25604"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19" name="标题 18"/>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1.3 实时操作系统</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26627"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6" name="Rectangle 3"/>
          <p:cNvSpPr txBox="1">
            <a:spLocks noChangeArrowheads="1"/>
          </p:cNvSpPr>
          <p:nvPr>
            <p:custDataLst>
              <p:tags r:id="rId1"/>
            </p:custDataLst>
          </p:nvPr>
        </p:nvSpPr>
        <p:spPr bwMode="auto">
          <a:xfrm>
            <a:off x="1049020" y="1178560"/>
            <a:ext cx="9871075" cy="5176520"/>
          </a:xfrm>
          <a:prstGeom prst="rect">
            <a:avLst/>
          </a:prstGeom>
          <a:noFill/>
          <a:ln>
            <a:noFill/>
          </a:ln>
          <a:effectLst/>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实时操作系统是对事件进行实时的处理，虽然事件可能在无法预知的时刻到达，但是软件在事件发生时必须能够在严格的时限内作出响应（系统响应时间），即使是在尖峰负荷下，也应如此。若不满足时限，则可能造成灾难性的后果，尤其在航天、军事、工业控制等系统响应时间要求较为严格的领域中。</a:t>
            </a:r>
            <a:endPar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同时，实时操作系统的重要特点是具有系统的可确定性，即系统能对运行情况的最好和最坏运行时间做出精确估计。因此，实时操作系统在现代工业、军事、能源、自动化、通信等方面有着重要的应用。</a:t>
            </a:r>
            <a:endPar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726440" y="1358900"/>
            <a:ext cx="10769600" cy="531050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在实时系统中，程序执行的正确性，既包括逻辑结果的正确性，也包括运行时间的约束性。如果一个系统能够及时地响应外部或者内部的事件请求，在指定或者确定时间内完成对该事件的处理，那么称该系统具有“实时性”。而一个操作系统若能够在有限确定的时间内对异步输入进行处理并输出结果，同时具有事件驱动性，则这个操作系统具备了“实时性”，可以称为“实时操作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Real Time Operating System</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实时操作系统是一种既能提供有效机制和服务来保证系统的实时性调度和资源管理，也能保证时间和资源的可预测性以及可计算性的操作系统。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27652"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6" name="标题 5"/>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1.3.1 实时系统的概念</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19810" y="1403350"/>
            <a:ext cx="10240010" cy="493458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实时操作系统具有实时性、可靠性、可确定性和容错性。</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a:t>
            </a:r>
            <a:r>
              <a:rPr kumimoji="0" lang="zh-CN" altLang="zh-CN" sz="2800" b="0" i="0" u="none" strike="noStrike" kern="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实时性</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实时操作系统保证系统能够在预定或规定的时间内完成对外部事件的响应和处理。每个实时任务具有时间约束，所有实时任务必须要保证在任何情况下，都能按照实时任务调度算法满足其时间约束。实时性是实时操作系统最基本的特征。为了保证系统的实时性，系统通常既需要依赖于硬件提供精确的时钟精度，也需要系统本身具有高精度计时系统，以确定实时应用中某个任务或者函数执行的时间。</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49155" name="Rectangle 6"/>
          <p:cNvSpPr txBox="1">
            <a:spLocks noChangeArrowheads="1"/>
          </p:cNvSpPr>
          <p:nvPr>
            <p:custDataLst>
              <p:tags r:id="rId2"/>
            </p:custDataLst>
          </p:nvPr>
        </p:nvSpPr>
        <p:spPr bwMode="auto">
          <a:xfrm>
            <a:off x="1019810" y="638493"/>
            <a:ext cx="5670550" cy="583565"/>
          </a:xfrm>
          <a:prstGeom prst="rect">
            <a:avLst/>
          </a:prstGeom>
          <a:noFill/>
          <a:ln>
            <a:noFill/>
          </a:ln>
          <a:effectLst/>
        </p:spPr>
        <p:txBody>
          <a:bodyPr wrap="square"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algn="l" defTabSz="914400" rtl="0" eaLnBrk="1" fontAlgn="auto" latinLnBrk="0" hangingPunct="1">
              <a:lnSpc>
                <a:spcPct val="100000"/>
              </a:lnSpc>
              <a:buClrTx/>
              <a:buSzTx/>
              <a:buFontTx/>
              <a:buNone/>
            </a:pPr>
            <a:r>
              <a:rPr kumimoji="0" lang="zh-CN" altLang="en-US" sz="2400" b="1" i="0" u="none" strike="noStrike" kern="1200" cap="none" spc="0" normalizeH="0" baseline="0">
                <a:solidFill>
                  <a:srgbClr val="000000"/>
                </a:solidFill>
                <a:latin typeface="微软雅黑" panose="020B0503020204020204" charset="-122"/>
                <a:ea typeface="微软雅黑" panose="020B0503020204020204" charset="-122"/>
                <a:cs typeface="+mj-cs"/>
              </a:rPr>
              <a:t>1.3.2 实时操作系统的基本特征</a:t>
            </a:r>
            <a:endParaRPr kumimoji="0" lang="zh-CN" altLang="en-US" sz="2400" b="1" i="0" u="none" strike="noStrike" kern="1200" cap="none" spc="0" normalizeH="0" baseline="0">
              <a:solidFill>
                <a:srgbClr val="000000"/>
              </a:solidFill>
              <a:latin typeface="微软雅黑" panose="020B0503020204020204" charset="-122"/>
              <a:ea typeface="微软雅黑" panose="020B0503020204020204" charset="-122"/>
              <a:cs typeface="+mj-cs"/>
            </a:endParaRPr>
          </a:p>
        </p:txBody>
      </p:sp>
      <p:sp>
        <p:nvSpPr>
          <p:cNvPr id="28676"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28677"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40740" y="1687830"/>
            <a:ext cx="10631805" cy="512572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可靠性</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实时系统执行中产生的故障可能会导致人身、财产等重大损失。实时操作系统需要保证系统能够正确、实时地执行，并且将产生故障的概率降到可以控制范围之内。同时，通过特定的机制使得系统在故障产生时仍然能够有效地执行部分关键性任务，最大限度地降低由于不可抗拒故障因素给系统带来的不良影响。</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29699"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29700"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40740" y="1339215"/>
            <a:ext cx="10631805" cy="547433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3.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可确定性</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实时操作系统的任务可确定性是指实时操作系统的任务必须按照预定时间或者时间间隔进行任务的调度和执行。当多个任务竞争使用处理器和资源时，实时操作系统可以采取中断机制或者调度算法来保证任务的正确执行。系统实时性的保证依赖于系统能够准确地对任务的执行时间进行判断，包括硬件延迟的确定性和应用程序响应时间的确定性，保证应用程序执行时间是有界的，从而保证实时任务的执行能够满足时间约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29699"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29700"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53465" y="1005840"/>
            <a:ext cx="10375900" cy="5345430"/>
          </a:xfrm>
          <a:prstGeom prst="rect">
            <a:avLst/>
          </a:prstGeom>
          <a:noFill/>
          <a:ln w="9525">
            <a:noFill/>
          </a:ln>
        </p:spPr>
        <p:txBody>
          <a:bodyPr vert="horz" wrap="square" lIns="91440" tIns="45720" rIns="91440" bIns="45720" numCol="1" anchor="t" anchorCtr="0" compatLnSpc="1">
            <a:normAutofit lnSpcReduction="1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4.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容错性</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对于系统在执行过程中产生的错误或者故障，实时操作系统能够通过有效的算法等机制来预估其带来的影响，并且最小化其带来的影响，保证系统在最坏的情况下对于部分关键性任务仍然能正确执行。容错性是相对于可靠性而言的，可靠性着重于在系统错误发生之前，通过优化调度算法等机制来尽力消除所有潜在的故障。而容错性则强调即使发生了故障，也要保障系统能够正常工作。尽管系统在设计时通过了严格的测试和验证，但是在运行中产生的软件和硬件错误还是不可避免的，所以实时操作系统的容错性更加至关重要。</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30723"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30724"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noChangeArrowheads="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numCol="1" anchor="t" anchorCtr="0" compatLnSpc="1">
            <a:normAutofit fontScale="9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对于一个实时操作系统性能评估的测量基准有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Wetstone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Dhrystone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Hartstone</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以及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Rhealstone</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Rhealstone</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基准是目前作为工业界评判实时系统性能指标的主要基准之一。通过对实时操作系统的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个时间量进行计算，将其加权获得</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Rhealstone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数，数值越小，证明该系统实时性越好。这</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个时间量为：</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）任务切换时间（上下文切换时间，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context switch time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）：系统在两个独立的任务之间切换所需要的时间。</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）抢占时间（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preemption time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）：系统从正在执行的低优先级任务转移到开始执行高优先级任务所需要的时间。</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9" name="标题 8"/>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1.3.3  实时操作系统性能的衡量指标</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标题 15"/>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1.1 嵌入式系统</a:t>
            </a:r>
            <a:endParaRPr lang="zh-CN" altLang="en-US" sz="2400">
              <a:solidFill>
                <a:srgbClr val="000000"/>
              </a:solidFill>
              <a:latin typeface="微软雅黑" panose="020B0503020204020204" charset="-122"/>
              <a:ea typeface="微软雅黑" panose="020B0503020204020204" charset="-122"/>
              <a:sym typeface="+mn-ea"/>
            </a:endParaRPr>
          </a:p>
        </p:txBody>
      </p:sp>
      <p:sp>
        <p:nvSpPr>
          <p:cNvPr id="14" name="Rectangle 3"/>
          <p:cNvSpPr>
            <a:spLocks noGrp="1"/>
          </p:cNvSpPr>
          <p:nvPr>
            <p:custDataLst>
              <p:tags r:id="rId2"/>
            </p:custDataLst>
          </p:nvPr>
        </p:nvSpPr>
        <p:spPr>
          <a:xfrm>
            <a:off x="696000" y="1364400"/>
            <a:ext cx="10800000" cy="48132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nSpc>
                <a:spcPct val="150000"/>
              </a:lnSpc>
              <a:buNone/>
            </a:pPr>
            <a:r>
              <a:rPr lang="zh-CN" altLang="en-US" sz="2400" dirty="0">
                <a:solidFill>
                  <a:schemeClr val="tx1"/>
                </a:solidFill>
              </a:rPr>
              <a:t>国际电气和电子工程师协会（</a:t>
            </a:r>
            <a:r>
              <a:rPr lang="en-US" altLang="zh-CN" sz="2400" dirty="0">
                <a:solidFill>
                  <a:schemeClr val="tx1"/>
                </a:solidFill>
              </a:rPr>
              <a:t>IEEE</a:t>
            </a:r>
            <a:r>
              <a:rPr lang="zh-CN" altLang="en-US" sz="2400" dirty="0">
                <a:solidFill>
                  <a:schemeClr val="tx1"/>
                </a:solidFill>
              </a:rPr>
              <a:t>）定义的嵌入式系统（</a:t>
            </a:r>
            <a:r>
              <a:rPr lang="en-US" altLang="zh-CN" sz="2400" dirty="0">
                <a:solidFill>
                  <a:schemeClr val="tx1"/>
                </a:solidFill>
              </a:rPr>
              <a:t>Embedded Systems</a:t>
            </a:r>
            <a:r>
              <a:rPr lang="zh-CN" altLang="en-US" sz="2400" dirty="0">
                <a:solidFill>
                  <a:schemeClr val="tx1"/>
                </a:solidFill>
              </a:rPr>
              <a:t>）是“用于控制、监视或者辅助操作机器和设备运行的装置”（原文为</a:t>
            </a:r>
            <a:r>
              <a:rPr lang="en-US" altLang="zh-CN" sz="2400" dirty="0">
                <a:solidFill>
                  <a:schemeClr val="tx1"/>
                </a:solidFill>
              </a:rPr>
              <a:t>devices used to control</a:t>
            </a:r>
            <a:r>
              <a:rPr lang="zh-CN" altLang="en-US" sz="2400" dirty="0">
                <a:solidFill>
                  <a:schemeClr val="tx1"/>
                </a:solidFill>
              </a:rPr>
              <a:t>， </a:t>
            </a:r>
            <a:r>
              <a:rPr lang="en-US" altLang="zh-CN" sz="2400" dirty="0">
                <a:solidFill>
                  <a:schemeClr val="tx1"/>
                </a:solidFill>
              </a:rPr>
              <a:t>monitor</a:t>
            </a:r>
            <a:r>
              <a:rPr lang="zh-CN" altLang="en-US" sz="2400" dirty="0">
                <a:solidFill>
                  <a:schemeClr val="tx1"/>
                </a:solidFill>
              </a:rPr>
              <a:t>， </a:t>
            </a:r>
            <a:r>
              <a:rPr lang="en-US" altLang="zh-CN" sz="2400" dirty="0">
                <a:solidFill>
                  <a:schemeClr val="tx1"/>
                </a:solidFill>
              </a:rPr>
              <a:t>or assist the operation of equipment</a:t>
            </a:r>
            <a:r>
              <a:rPr lang="zh-CN" altLang="en-US" sz="2400" dirty="0">
                <a:solidFill>
                  <a:schemeClr val="tx1"/>
                </a:solidFill>
              </a:rPr>
              <a:t>， </a:t>
            </a:r>
            <a:r>
              <a:rPr lang="en-US" altLang="zh-CN" sz="2400" dirty="0">
                <a:solidFill>
                  <a:schemeClr val="tx1"/>
                </a:solidFill>
              </a:rPr>
              <a:t>machinery or plants</a:t>
            </a:r>
            <a:r>
              <a:rPr lang="zh-CN" altLang="en-US" sz="2400" dirty="0">
                <a:solidFill>
                  <a:schemeClr val="tx1"/>
                </a:solidFill>
              </a:rPr>
              <a:t>）。这主要是从应用上加以定义的，从中可以看出嵌入式系统是软件和硬件的综合体，还可以涵盖机械等附属装置。</a:t>
            </a:r>
            <a:endParaRPr lang="zh-CN" altLang="en-US" sz="2400" dirty="0">
              <a:solidFill>
                <a:schemeClr val="tx1"/>
              </a:solidFill>
            </a:endParaRPr>
          </a:p>
          <a:p>
            <a:pPr marL="0" indent="611505">
              <a:lnSpc>
                <a:spcPct val="150000"/>
              </a:lnSpc>
              <a:buNone/>
            </a:pPr>
            <a:r>
              <a:rPr lang="zh-CN" altLang="en-US" sz="2400" dirty="0">
                <a:solidFill>
                  <a:schemeClr val="tx1"/>
                </a:solidFill>
              </a:rPr>
              <a:t>国内普遍认同的嵌入式系统定义是，以计算机技术为基础，以应用为中心，软件、硬件可剪裁，适合应用系统对功能可靠性、成本、体积、功耗严格要求的专业计算机系统。</a:t>
            </a:r>
            <a:endParaRPr lang="zh-CN" altLang="en-US" sz="2400" dirty="0">
              <a:solidFill>
                <a:schemeClr val="tx1"/>
              </a:solidFill>
            </a:endParaRPr>
          </a:p>
          <a:p>
            <a:pPr marL="0" indent="611505">
              <a:lnSpc>
                <a:spcPts val="3365"/>
              </a:lnSpc>
              <a:buNone/>
            </a:pPr>
            <a:endParaRPr lang="zh-CN" altLang="en-US" sz="2400" dirty="0">
              <a:solidFill>
                <a:schemeClr val="tx1"/>
              </a:solidFill>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97255" y="1038860"/>
            <a:ext cx="10376535" cy="554037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lang="zh-CN" altLang="en-US" sz="2400" kern="0" noProof="0" dirty="0">
                <a:ln>
                  <a:noFill/>
                </a:ln>
                <a:effectLst/>
                <a:uLnTx/>
                <a:uFillTx/>
                <a:sym typeface="+mn-ea"/>
              </a:rPr>
              <a:t>（</a:t>
            </a:r>
            <a:r>
              <a:rPr lang="en-US" altLang="zh-CN" sz="2400" kern="0" noProof="0" dirty="0">
                <a:ln>
                  <a:noFill/>
                </a:ln>
                <a:effectLst/>
                <a:uLnTx/>
                <a:uFillTx/>
                <a:sym typeface="+mn-ea"/>
              </a:rPr>
              <a:t>3</a:t>
            </a:r>
            <a:r>
              <a:rPr lang="zh-CN" altLang="en-US" sz="2400" kern="0" noProof="0" dirty="0">
                <a:ln>
                  <a:noFill/>
                </a:ln>
                <a:effectLst/>
                <a:uLnTx/>
                <a:uFillTx/>
                <a:sym typeface="+mn-ea"/>
              </a:rPr>
              <a:t>）中断延迟时间（</a:t>
            </a:r>
            <a:r>
              <a:rPr lang="en-US" altLang="zh-CN" sz="2400" kern="0" noProof="0" dirty="0">
                <a:ln>
                  <a:noFill/>
                </a:ln>
                <a:effectLst/>
                <a:uLnTx/>
                <a:uFillTx/>
                <a:sym typeface="+mn-ea"/>
              </a:rPr>
              <a:t>interrupt latency time</a:t>
            </a:r>
            <a:r>
              <a:rPr lang="zh-CN" altLang="en-US" sz="2400" kern="0" noProof="0" dirty="0">
                <a:ln>
                  <a:noFill/>
                </a:ln>
                <a:effectLst/>
                <a:uLnTx/>
                <a:uFillTx/>
                <a:sym typeface="+mn-ea"/>
              </a:rPr>
              <a:t>）：从接收到中断信号到操作系统做出响应，并完成进入中断服务例程所需要的时间。</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）信号量混洗时间（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semaphore shuffling time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）：由于系统多任务执行的互斥原理，在一个任务执行完成后释放信号量到另一个等待该信号量的任务被激活所需要的时间间隔。</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）死锁解除时间（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deadlock breaking time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）：系统进入死锁状态到解除死锁顺利执行所需要的时间。</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）数据包吞吐时间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(datagram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throuShput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time)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：一个任务进行数据传输到另一个任务，每秒可以传输的字节数。</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75030" y="1543685"/>
            <a:ext cx="10678795" cy="521652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任务若没有在截止时间完成，实时操作系统根据所造成后果的严重程度分为硬实时和软实时操作系统。</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a:t>
            </a:r>
            <a:r>
              <a:rPr kumimoji="0" lang="zh-CN" altLang="zh-CN" sz="2800" b="0" i="0" u="none" strike="noStrike" kern="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硬实时操作系统</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硬实时操作系统具有刚性的时限，要求所有的任务必须在任何条件下（即使在最坏的各种处理负载下）都能在规定的时间内完成，任何任务超过其截止时间都会造成系统整体的失败。任务超过截止时间会导致灾难性的后果，系统的收益为负无穷。例如，导弹控制系统、自动驾驶系统等的操作系统都属于硬实时操作系统。</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49155" name="Rectangle 6"/>
          <p:cNvSpPr txBox="1">
            <a:spLocks noChangeArrowheads="1"/>
          </p:cNvSpPr>
          <p:nvPr>
            <p:custDataLst>
              <p:tags r:id="rId2"/>
            </p:custDataLst>
          </p:nvPr>
        </p:nvSpPr>
        <p:spPr bwMode="auto">
          <a:xfrm>
            <a:off x="875030" y="638493"/>
            <a:ext cx="4857750" cy="583565"/>
          </a:xfrm>
          <a:prstGeom prst="rect">
            <a:avLst/>
          </a:prstGeom>
          <a:noFill/>
          <a:ln>
            <a:noFill/>
          </a:ln>
          <a:effectLst/>
        </p:spPr>
        <p:txBody>
          <a:bodyPr wrap="square"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algn="l" defTabSz="914400" rtl="0" eaLnBrk="1" fontAlgn="auto" latinLnBrk="0" hangingPunct="1">
              <a:lnSpc>
                <a:spcPct val="100000"/>
              </a:lnSpc>
              <a:buClrTx/>
              <a:buSzTx/>
              <a:buFontTx/>
              <a:buNone/>
            </a:pPr>
            <a:r>
              <a:rPr kumimoji="0" lang="zh-CN" altLang="en-US" sz="2400" b="1" i="0" u="none" strike="noStrike" kern="1200" cap="none" spc="0" normalizeH="0" baseline="0">
                <a:solidFill>
                  <a:srgbClr val="000000"/>
                </a:solidFill>
                <a:latin typeface="微软雅黑" panose="020B0503020204020204" charset="-122"/>
                <a:ea typeface="微软雅黑" panose="020B0503020204020204" charset="-122"/>
                <a:cs typeface="+mj-cs"/>
              </a:rPr>
              <a:t>1.3.4 实时操作系统的分类</a:t>
            </a:r>
            <a:endParaRPr kumimoji="0" lang="zh-CN" altLang="en-US" sz="2400" b="1" i="0" u="none" strike="noStrike" kern="1200" cap="none" spc="0" normalizeH="0" baseline="0">
              <a:solidFill>
                <a:srgbClr val="000000"/>
              </a:solidFill>
              <a:latin typeface="微软雅黑" panose="020B0503020204020204" charset="-122"/>
              <a:ea typeface="微软雅黑" panose="020B0503020204020204" charset="-122"/>
              <a:cs typeface="+mj-cs"/>
            </a:endParaRPr>
          </a:p>
        </p:txBody>
      </p:sp>
      <p:sp>
        <p:nvSpPr>
          <p:cNvPr id="33796"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33797"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155700" y="1209040"/>
            <a:ext cx="10125710" cy="560451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软实时操作系统</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相对于硬实时操作系统，软实时操作系统具有一定的“容忍度”。软实时具有灵活的时限，任务超过其截止时间所造成的后果没有那么严重，可能仅仅降低了系统的吞吐量而已。任务超过截止时间不会导致严重的后果，系统的收益也可能为正。例如，</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IPTV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数字电视机顶盒，需要实时解码视频流，如果丢失了一个或几个视频帧，显然会造成视频的品质变差，但是只要做简单的抖动处理，丢失几个视频帧不会对整个系统造成不可挽回的影响。</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34819"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34820"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Rectangle 3"/>
          <p:cNvSpPr>
            <a:spLocks noGrp="1" noChangeArrowheads="1"/>
          </p:cNvSpPr>
          <p:nvPr>
            <p:custDataLst>
              <p:tags r:id="rId1"/>
            </p:custDataLst>
          </p:nvPr>
        </p:nvSpPr>
        <p:spPr>
          <a:xfrm>
            <a:off x="695325" y="1616710"/>
            <a:ext cx="10812145" cy="491807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可移植性操作系统接口（</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Portable Operating System Interface of UNIX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POSIX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）是由电气和电子工程师协会（</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Institute of Electrical and Electronics Engineers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IEEE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）开发的操作系统接口标准。</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作为一个标准的软件接口，</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POSIX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的主要目的是在跨越</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UNIX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各种变型操作系统之间，完善应用程序的互操作性和可移植性。理论上，只要两个操作系统都支持</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POSIX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，如果写的程序和编译的程序能够在一个操作系统上执行，那么该程序也可以在不改变源代码的情况下通过编译在另一个操作系统上执行。</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35844"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35845"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16" name="标题 15"/>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1.3.5 POSIX 标准</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1100455" y="1313815"/>
            <a:ext cx="9935845" cy="4891405"/>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en-US" altLang="zh-CN" sz="2400" kern="0" noProof="0" dirty="0">
                <a:ln>
                  <a:noFill/>
                </a:ln>
                <a:effectLst/>
                <a:uLnTx/>
                <a:uFillTx/>
                <a:sym typeface="+mn-ea"/>
              </a:rPr>
              <a:t>POSIX</a:t>
            </a:r>
            <a:r>
              <a:rPr lang="zh-CN" altLang="en-US" sz="2400" kern="0" noProof="0" dirty="0">
                <a:ln>
                  <a:noFill/>
                </a:ln>
                <a:effectLst/>
                <a:uLnTx/>
                <a:uFillTx/>
                <a:sym typeface="+mn-ea"/>
              </a:rPr>
              <a:t>标准定义了操作系统为应用程序提供的标准接口，以及与操作系统各个方面相关的内容和协议。目前该标准已经成为实时操作系统的主要标准之一。虽然 </a:t>
            </a:r>
            <a:r>
              <a:rPr lang="en-US" altLang="zh-CN" sz="2400" kern="0" noProof="0" dirty="0">
                <a:ln>
                  <a:noFill/>
                </a:ln>
                <a:effectLst/>
                <a:uLnTx/>
                <a:uFillTx/>
                <a:sym typeface="+mn-ea"/>
              </a:rPr>
              <a:t>POSIX </a:t>
            </a:r>
            <a:r>
              <a:rPr lang="zh-CN" altLang="en-US" sz="2400" kern="0" noProof="0" dirty="0">
                <a:ln>
                  <a:noFill/>
                </a:ln>
                <a:effectLst/>
                <a:uLnTx/>
                <a:uFillTx/>
                <a:sym typeface="+mn-ea"/>
              </a:rPr>
              <a:t>早期为在</a:t>
            </a:r>
            <a:r>
              <a:rPr lang="en-US" altLang="zh-CN" sz="2400" kern="0" noProof="0" dirty="0">
                <a:ln>
                  <a:noFill/>
                </a:ln>
                <a:effectLst/>
                <a:uLnTx/>
                <a:uFillTx/>
                <a:sym typeface="+mn-ea"/>
              </a:rPr>
              <a:t>UNIX</a:t>
            </a:r>
            <a:r>
              <a:rPr lang="zh-CN" altLang="en-US" sz="2400" kern="0" noProof="0" dirty="0">
                <a:ln>
                  <a:noFill/>
                </a:ln>
                <a:effectLst/>
                <a:uLnTx/>
                <a:uFillTx/>
                <a:sym typeface="+mn-ea"/>
              </a:rPr>
              <a:t>环境下应用程序的可移植性而开发，但后来发展起来后，也适用于包括</a:t>
            </a:r>
            <a:r>
              <a:rPr lang="en-US" altLang="zh-CN" sz="2400" kern="0" noProof="0" dirty="0">
                <a:ln>
                  <a:noFill/>
                </a:ln>
                <a:effectLst/>
                <a:uLnTx/>
                <a:uFillTx/>
                <a:sym typeface="+mn-ea"/>
              </a:rPr>
              <a:t>UNIX</a:t>
            </a:r>
            <a:r>
              <a:rPr lang="zh-CN" altLang="en-US" sz="2400" kern="0" noProof="0" dirty="0">
                <a:ln>
                  <a:noFill/>
                </a:ln>
                <a:effectLst/>
                <a:uLnTx/>
                <a:uFillTx/>
                <a:sym typeface="+mn-ea"/>
              </a:rPr>
              <a:t>在内的其他操作系统。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indent="611505" algn="just">
              <a:lnSpc>
                <a:spcPct val="150000"/>
              </a:lnSpc>
              <a:buNone/>
            </a:pPr>
            <a:r>
              <a:rPr lang="en-US" altLang="zh-CN" sz="2400" dirty="0">
                <a:solidFill>
                  <a:schemeClr val="tx1"/>
                </a:solidFill>
              </a:rPr>
              <a:t>POSIX</a:t>
            </a:r>
            <a:r>
              <a:rPr lang="zh-CN" altLang="en-US" sz="2400" dirty="0">
                <a:solidFill>
                  <a:schemeClr val="tx1"/>
                </a:solidFill>
              </a:rPr>
              <a:t>标准设计的目的是为了保证一个支持</a:t>
            </a:r>
            <a:r>
              <a:rPr lang="en-US" altLang="zh-CN" sz="2400" dirty="0">
                <a:solidFill>
                  <a:schemeClr val="tx1"/>
                </a:solidFill>
              </a:rPr>
              <a:t>POSIX</a:t>
            </a:r>
            <a:r>
              <a:rPr lang="zh-CN" altLang="en-US" sz="2400" dirty="0">
                <a:solidFill>
                  <a:schemeClr val="tx1"/>
                </a:solidFill>
              </a:rPr>
              <a:t>兼容操作系统的程序可以应用在任何一个（即使来自于其他厂商开发）</a:t>
            </a:r>
            <a:r>
              <a:rPr lang="en-US" altLang="zh-CN" sz="2400" dirty="0">
                <a:solidFill>
                  <a:schemeClr val="tx1"/>
                </a:solidFill>
              </a:rPr>
              <a:t>POSIX</a:t>
            </a:r>
            <a:r>
              <a:rPr lang="zh-CN" altLang="en-US" sz="2400" dirty="0">
                <a:solidFill>
                  <a:schemeClr val="tx1"/>
                </a:solidFill>
              </a:rPr>
              <a:t>操作系统上，无须修改便可以编译执行。</a:t>
            </a:r>
            <a:endParaRPr lang="zh-CN" altLang="en-US" sz="2400" dirty="0">
              <a:solidFill>
                <a:schemeClr val="tx1"/>
              </a:solidFill>
            </a:endParaRPr>
          </a:p>
        </p:txBody>
      </p:sp>
      <p:sp>
        <p:nvSpPr>
          <p:cNvPr id="36867"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36868"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784860" y="1247775"/>
            <a:ext cx="10600690" cy="5377180"/>
          </a:xfrm>
          <a:prstGeom prst="rect">
            <a:avLst/>
          </a:prstGeom>
          <a:noFill/>
          <a:ln w="9525">
            <a:noFill/>
          </a:ln>
        </p:spPr>
        <p:txBody>
          <a:bodyPr vert="horz" wrap="square" lIns="91440" tIns="45720" rIns="91440" bIns="45720" numCol="1" anchor="t" anchorCtr="0" compatLnSpc="1">
            <a:normAutofit lnSpcReduction="2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实时操作系统主要应用在需要实时处理大数据量或者大运算量的并行系统中。</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航空航天领域采用硬实时系统来确保时间。例如，美国“好奇号”火星探测车就是采用</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VxWroks</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硬实时操作系统。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对于工业制造领域，涉及人身安全或者执行重要任务时通常采用硬实时系统，例如，飞机控制系统以及汽车安全气囊系统等。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军事领域中也通常采用性能稳定的实时系统，例如，美国的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FA-18</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F-16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战斗机以及爱国者导弹等。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通信或者电子产品领域，例如，</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IPTV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电视机顶盒通常采用软实时操作系统对视频进行实时解码。</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49155" name="Rectangle 6"/>
          <p:cNvSpPr txBox="1">
            <a:spLocks noChangeArrowheads="1"/>
          </p:cNvSpPr>
          <p:nvPr>
            <p:custDataLst>
              <p:tags r:id="rId2"/>
            </p:custDataLst>
          </p:nvPr>
        </p:nvSpPr>
        <p:spPr bwMode="auto">
          <a:xfrm>
            <a:off x="740410" y="549593"/>
            <a:ext cx="5670550" cy="583565"/>
          </a:xfrm>
          <a:prstGeom prst="rect">
            <a:avLst/>
          </a:prstGeom>
          <a:noFill/>
          <a:ln>
            <a:noFill/>
          </a:ln>
          <a:effectLst/>
        </p:spPr>
        <p:txBody>
          <a:bodyPr wrap="square"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algn="l" defTabSz="914400" rtl="0" eaLnBrk="1" fontAlgn="auto" latinLnBrk="0" hangingPunct="1">
              <a:lnSpc>
                <a:spcPct val="100000"/>
              </a:lnSpc>
              <a:buClrTx/>
              <a:buSzTx/>
              <a:buFontTx/>
              <a:buNone/>
            </a:pPr>
            <a:r>
              <a:rPr kumimoji="0" lang="zh-CN" altLang="en-US" sz="2400" b="1" i="0" u="none" strike="noStrike" kern="1200" cap="none" spc="0" normalizeH="0" baseline="0">
                <a:solidFill>
                  <a:srgbClr val="000000"/>
                </a:solidFill>
                <a:latin typeface="微软雅黑" panose="020B0503020204020204" charset="-122"/>
                <a:ea typeface="微软雅黑" panose="020B0503020204020204" charset="-122"/>
                <a:cs typeface="+mj-cs"/>
              </a:rPr>
              <a:t>1.3.6 实时操作系统的典型应用</a:t>
            </a:r>
            <a:endParaRPr kumimoji="0" lang="zh-CN" altLang="en-US" sz="2400" b="1" i="0" u="none" strike="noStrike" kern="1200" cap="none" spc="0" normalizeH="0" baseline="0">
              <a:solidFill>
                <a:srgbClr val="000000"/>
              </a:solidFill>
              <a:latin typeface="微软雅黑" panose="020B0503020204020204" charset="-122"/>
              <a:ea typeface="微软雅黑" panose="020B0503020204020204" charset="-122"/>
              <a:cs typeface="+mj-cs"/>
            </a:endParaRPr>
          </a:p>
        </p:txBody>
      </p:sp>
      <p:sp>
        <p:nvSpPr>
          <p:cNvPr id="37892"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37893"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标题 16"/>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1.4  嵌入式系统的软件</a:t>
            </a:r>
            <a:endParaRPr lang="zh-CN" altLang="en-US" sz="2400">
              <a:solidFill>
                <a:srgbClr val="000000"/>
              </a:solidFill>
              <a:latin typeface="微软雅黑" panose="020B0503020204020204" charset="-122"/>
              <a:ea typeface="微软雅黑" panose="020B0503020204020204" charset="-122"/>
              <a:sym typeface="+mn-ea"/>
            </a:endParaRPr>
          </a:p>
        </p:txBody>
      </p:sp>
      <p:sp>
        <p:nvSpPr>
          <p:cNvPr id="14" name="Rectangle 3"/>
          <p:cNvSpPr>
            <a:spLocks noGrp="1" noChangeArrowheads="1"/>
          </p:cNvSpPr>
          <p:nvPr>
            <p:custDataLst>
              <p:tags r:id="rId2"/>
            </p:custDataLst>
          </p:nvPr>
        </p:nvSpPr>
        <p:spPr>
          <a:xfrm>
            <a:off x="696000" y="1364400"/>
            <a:ext cx="10800000" cy="481320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嵌入式系统的软件一般固化于嵌入式存储器中，是嵌入式系统的控制核心，控制着嵌入式系统的运行，实现嵌入式系统的功能。由此可见，嵌入式软件在很大程度上决定整个嵌入式系统的价值。</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从软件结构上划分，嵌入式系统的软件分为无操作系统和带操作系统两种。</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 3"/>
          <p:cNvSpPr>
            <a:spLocks noGrp="1" noChangeArrowheads="1"/>
          </p:cNvSpPr>
          <p:nvPr>
            <p:custDataLst>
              <p:tags r:id="rId1"/>
            </p:custDataLst>
          </p:nvPr>
        </p:nvSpPr>
        <p:spPr>
          <a:xfrm>
            <a:off x="695960" y="1505585"/>
            <a:ext cx="10948035" cy="4672330"/>
          </a:xfrm>
          <a:prstGeom prst="rect">
            <a:avLst/>
          </a:prstGeom>
          <a:noFill/>
          <a:ln w="9525">
            <a:noFill/>
          </a:ln>
        </p:spPr>
        <p:txBody>
          <a:bodyPr vert="horz" wrap="square" lIns="91440" tIns="45720" rIns="91440" bIns="45720" numCol="1" anchor="t" anchorCtr="0" compatLnSpc="1">
            <a:normAutofit fontScale="90000" lnSpcReduction="1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对于通用计算机，操作系统是整个软件的核心，不可或缺；然而，对于嵌入式系统，由于其专用性，在某些情况下无需操作系统。尤其在嵌入式系统发展的初期，由于较低的硬件配置、单一的功能需求以及有限的应用领域（主要集中在工业控制和国防军事领域），嵌入式软件的规模通常较小，没有专门的操作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在组成结构上，无操作系统的嵌入式软件仅由引导程序和应用程序两部分组成，如图</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所示。引导程序一般由汇编语言编写，在嵌入式系统上电后运行，完成自检、存储映射、时钟系统和外设接口配置等一系列硬件初始化操作。应用程序一般由</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语言编写，直接架构在硬件之上，在引导程序之后运行，负责实现嵌入式系统的主要功能。</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17" name="标题 16"/>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1.4.1  无操作系统的嵌入式软件</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5" name="图片 4"/>
          <p:cNvPicPr>
            <a:picLocks noChangeAspect="1"/>
          </p:cNvPicPr>
          <p:nvPr>
            <p:custDataLst>
              <p:tags r:id="rId1"/>
            </p:custDataLst>
          </p:nvPr>
        </p:nvPicPr>
        <p:blipFill>
          <a:blip r:embed="rId2"/>
          <a:stretch>
            <a:fillRect/>
          </a:stretch>
        </p:blipFill>
        <p:spPr>
          <a:xfrm>
            <a:off x="1955165" y="1988820"/>
            <a:ext cx="7778750" cy="1374775"/>
          </a:xfrm>
          <a:prstGeom prst="rect">
            <a:avLst/>
          </a:prstGeom>
          <a:noFill/>
          <a:ln w="9525">
            <a:noFill/>
          </a:ln>
        </p:spPr>
      </p:pic>
      <p:sp>
        <p:nvSpPr>
          <p:cNvPr id="4" name="标题 3"/>
          <p:cNvSpPr>
            <a:spLocks noGrp="1"/>
          </p:cNvSpPr>
          <p:nvPr>
            <p:ph type="title"/>
            <p:custDataLst>
              <p:tags r:id="rId3"/>
            </p:custDataLst>
          </p:nvPr>
        </p:nvSpPr>
        <p:spPr>
          <a:xfrm>
            <a:off x="1955800" y="3833495"/>
            <a:ext cx="7778115" cy="720090"/>
          </a:xfrm>
        </p:spPr>
        <p:txBody>
          <a:bodyPr vert="horz" wrap="square" lIns="0" tIns="0" rIns="0" bIns="0" rtlCol="0" anchor="b" anchorCtr="0">
            <a:normAutofit/>
          </a:bodyPr>
          <a:lstStyle/>
          <a:p>
            <a:pPr lvl="0" algn="ctr">
              <a:buClrTx/>
              <a:buSzTx/>
              <a:buFontTx/>
            </a:pPr>
            <a:r>
              <a:rPr lang="zh-CN" altLang="en-US" sz="2400" dirty="0">
                <a:solidFill>
                  <a:srgbClr val="000000"/>
                </a:solidFill>
                <a:latin typeface="微软雅黑" panose="020B0503020204020204" charset="-122"/>
                <a:ea typeface="微软雅黑" panose="020B0503020204020204" charset="-122"/>
                <a:sym typeface="+mn-ea"/>
              </a:rPr>
              <a:t>图1-2 无操作系统嵌入式软件结构</a:t>
            </a:r>
            <a:endParaRPr lang="zh-CN" altLang="en-US" sz="2400" dirty="0">
              <a:solidFill>
                <a:srgbClr val="000000"/>
              </a:solidFill>
              <a:latin typeface="微软雅黑" panose="020B0503020204020204" charset="-122"/>
              <a:ea typeface="微软雅黑" panose="020B0503020204020204" charset="-122"/>
              <a:sym typeface="+mn-ea"/>
            </a:endParaRPr>
          </a:p>
        </p:txBody>
      </p:sp>
    </p:spTree>
    <p:custDataLst>
      <p:tags r:id="rId4"/>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 3"/>
          <p:cNvSpPr>
            <a:spLocks noGrp="1" noChangeArrowheads="1"/>
          </p:cNvSpPr>
          <p:nvPr>
            <p:custDataLst>
              <p:tags r:id="rId1"/>
            </p:custDataLst>
          </p:nvPr>
        </p:nvSpPr>
        <p:spPr>
          <a:xfrm>
            <a:off x="1010285" y="1531620"/>
            <a:ext cx="10441305" cy="504698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随着嵌入式应用在各个领域的普及和深入，嵌入式系统向多样化、智能化和网络化发展，其对功能、实时性、可靠性和可移植性等方面的要求越来越高，嵌入式软件日趋复杂，越来越多地采用嵌入式操作系统十应用软件的模式。相比无操作系统的嵌入式软件，带操作系统的嵌入式软件规模较大，其应用软件架构于嵌入式操作系统上，而非直接面对嵌入式硬件，可靠性高，开发周期短，易于移植和扩展，适用于功能复杂的嵌入式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带操作系统的嵌入式软件的体系结构如图</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所示，自下而上包括设备驱动层、操作系统层和应用软件层等。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14" name="Rectangle 6"/>
          <p:cNvSpPr>
            <a:spLocks noGrp="1"/>
          </p:cNvSpPr>
          <p:nvPr>
            <p:custDataLst>
              <p:tags r:id="rId2"/>
            </p:custDataLst>
          </p:nvPr>
        </p:nvSpPr>
        <p:spPr>
          <a:xfrm>
            <a:off x="1010285" y="638651"/>
            <a:ext cx="5670550" cy="583565"/>
          </a:xfrm>
          <a:prstGeom prst="rect">
            <a:avLst/>
          </a:prstGeom>
          <a:noFill/>
          <a:ln w="9525">
            <a:noFill/>
          </a:ln>
        </p:spPr>
        <p:txBody>
          <a:bodyPr vert="horz" wrap="square" lIns="91440" tIns="45720" rIns="91440" bIns="45720" anchor="ctr" anchorCtr="0">
            <a:normAutofit/>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algn="l" eaLnBrk="1" fontAlgn="auto" hangingPunct="1">
              <a:buClrTx/>
              <a:buSzTx/>
              <a:buFontTx/>
            </a:pPr>
            <a:r>
              <a:rPr lang="zh-CN" altLang="en-US" sz="2400" b="1">
                <a:solidFill>
                  <a:srgbClr val="000000"/>
                </a:solidFill>
                <a:latin typeface="微软雅黑" panose="020B0503020204020204" charset="-122"/>
                <a:ea typeface="微软雅黑" panose="020B0503020204020204" charset="-122"/>
              </a:rPr>
              <a:t>1.4.2 带操作系统的嵌入式软件</a:t>
            </a:r>
            <a:endParaRPr lang="zh-CN" altLang="en-US" sz="2400" b="1">
              <a:solidFill>
                <a:srgbClr val="000000"/>
              </a:solidFill>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1022350" y="1177925"/>
            <a:ext cx="10372725" cy="5311775"/>
          </a:xfrm>
          <a:prstGeom prst="rect">
            <a:avLst/>
          </a:prstGeom>
          <a:noFill/>
          <a:ln w="9525">
            <a:noFill/>
          </a:ln>
        </p:spPr>
        <p:txBody>
          <a:bodyPr vert="horz" wrap="square" lIns="91440" tIns="45720" rIns="91440" bIns="45720" anchor="t" anchorCtr="0">
            <a:normAutofit lnSpcReduction="1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nSpc>
                <a:spcPct val="150000"/>
              </a:lnSpc>
              <a:buNone/>
            </a:pPr>
            <a:r>
              <a:rPr lang="zh-CN" altLang="en-US" sz="2400" dirty="0">
                <a:solidFill>
                  <a:schemeClr val="tx1"/>
                </a:solidFill>
              </a:rPr>
              <a:t>在构成上，嵌入式系统以微控制器及软件为核心部件，两者缺一不可；在特征上，嵌入式系统具有方便、灵活地嵌入到其他应用系统的特征，即具有很强的可嵌入性。</a:t>
            </a:r>
            <a:endParaRPr lang="zh-CN" altLang="en-US" sz="2400" dirty="0">
              <a:solidFill>
                <a:schemeClr val="tx1"/>
              </a:solidFill>
            </a:endParaRPr>
          </a:p>
          <a:p>
            <a:pPr marL="0" indent="611505">
              <a:lnSpc>
                <a:spcPct val="150000"/>
              </a:lnSpc>
              <a:buNone/>
            </a:pPr>
            <a:r>
              <a:rPr lang="zh-CN" altLang="en-US" sz="2400" dirty="0">
                <a:solidFill>
                  <a:schemeClr val="tx1"/>
                </a:solidFill>
              </a:rPr>
              <a:t>按嵌入式微控制器类型划分，嵌入式系统可分为以单片机为核心的嵌入式单片机系统、以工业计算机板为核心的嵌入式计算机系统、以</a:t>
            </a:r>
            <a:r>
              <a:rPr lang="en-US" altLang="zh-CN" sz="2400" dirty="0">
                <a:solidFill>
                  <a:schemeClr val="tx1"/>
                </a:solidFill>
              </a:rPr>
              <a:t>DSP</a:t>
            </a:r>
            <a:r>
              <a:rPr lang="zh-CN" altLang="en-US" sz="2400" dirty="0">
                <a:solidFill>
                  <a:schemeClr val="tx1"/>
                </a:solidFill>
              </a:rPr>
              <a:t>为核心组成的嵌入式数字信号处理器系统、以</a:t>
            </a:r>
            <a:r>
              <a:rPr lang="en-US" altLang="zh-CN" sz="2400" dirty="0">
                <a:solidFill>
                  <a:schemeClr val="tx1"/>
                </a:solidFill>
              </a:rPr>
              <a:t>FPGA</a:t>
            </a:r>
            <a:r>
              <a:rPr lang="zh-CN" altLang="en-US" sz="2400" dirty="0">
                <a:solidFill>
                  <a:schemeClr val="tx1"/>
                </a:solidFill>
              </a:rPr>
              <a:t>为核心的嵌入式</a:t>
            </a:r>
            <a:r>
              <a:rPr lang="en-US" altLang="zh-CN" sz="2400" dirty="0">
                <a:solidFill>
                  <a:schemeClr val="tx1"/>
                </a:solidFill>
              </a:rPr>
              <a:t>SOPC</a:t>
            </a:r>
            <a:r>
              <a:rPr lang="zh-CN" altLang="en-US" sz="2400" dirty="0">
                <a:solidFill>
                  <a:schemeClr val="tx1"/>
                </a:solidFill>
              </a:rPr>
              <a:t>（</a:t>
            </a:r>
            <a:r>
              <a:rPr lang="en-US" altLang="zh-CN" sz="2400" dirty="0">
                <a:solidFill>
                  <a:schemeClr val="tx1"/>
                </a:solidFill>
              </a:rPr>
              <a:t>System on a Programmable Chip</a:t>
            </a:r>
            <a:r>
              <a:rPr lang="zh-CN" altLang="en-US" sz="2400" dirty="0">
                <a:solidFill>
                  <a:schemeClr val="tx1"/>
                </a:solidFill>
              </a:rPr>
              <a:t>，可编程片上系统）等。</a:t>
            </a:r>
            <a:endParaRPr lang="zh-CN" altLang="en-US" sz="2400" dirty="0">
              <a:solidFill>
                <a:schemeClr val="tx1"/>
              </a:solidFill>
            </a:endParaRPr>
          </a:p>
          <a:p>
            <a:pPr marL="0" indent="611505">
              <a:lnSpc>
                <a:spcPct val="150000"/>
              </a:lnSpc>
              <a:buNone/>
            </a:pPr>
            <a:r>
              <a:rPr lang="zh-CN" altLang="en-US" sz="2400" dirty="0">
                <a:solidFill>
                  <a:schemeClr val="tx1"/>
                </a:solidFill>
              </a:rPr>
              <a:t>嵌入式系统在含义上与传统的单片机系统和计算机系统有很多重叠部分。为了方便区分，在实际应用中，嵌入式系统还应该具备下述三个特征。</a:t>
            </a:r>
            <a:endParaRPr lang="zh-CN" altLang="en-US" sz="2400" dirty="0">
              <a:solidFill>
                <a:schemeClr val="tx1"/>
              </a:solidFill>
            </a:endParaRPr>
          </a:p>
        </p:txBody>
      </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43012"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pic>
        <p:nvPicPr>
          <p:cNvPr id="43013" name="图片 8"/>
          <p:cNvPicPr>
            <a:picLocks noChangeAspect="1"/>
          </p:cNvPicPr>
          <p:nvPr>
            <p:custDataLst>
              <p:tags r:id="rId1"/>
            </p:custDataLst>
          </p:nvPr>
        </p:nvPicPr>
        <p:blipFill>
          <a:blip r:embed="rId2"/>
          <a:stretch>
            <a:fillRect/>
          </a:stretch>
        </p:blipFill>
        <p:spPr>
          <a:xfrm>
            <a:off x="785495" y="2078990"/>
            <a:ext cx="10777855" cy="2398395"/>
          </a:xfrm>
          <a:prstGeom prst="rect">
            <a:avLst/>
          </a:prstGeom>
          <a:noFill/>
          <a:ln w="9525">
            <a:noFill/>
          </a:ln>
        </p:spPr>
      </p:pic>
      <p:sp>
        <p:nvSpPr>
          <p:cNvPr id="4" name="标题 3"/>
          <p:cNvSpPr>
            <a:spLocks noGrp="1"/>
          </p:cNvSpPr>
          <p:nvPr>
            <p:ph type="title"/>
            <p:custDataLst>
              <p:tags r:id="rId3"/>
            </p:custDataLst>
          </p:nvPr>
        </p:nvSpPr>
        <p:spPr>
          <a:xfrm>
            <a:off x="696000" y="5139645"/>
            <a:ext cx="10800000" cy="720000"/>
          </a:xfrm>
        </p:spPr>
        <p:txBody>
          <a:bodyPr vert="horz" wrap="square" lIns="0" tIns="0" rIns="0" bIns="0" rtlCol="0" anchor="b" anchorCtr="0">
            <a:normAutofit/>
          </a:bodyPr>
          <a:lstStyle/>
          <a:p>
            <a:pPr lvl="0" algn="ctr">
              <a:buClrTx/>
              <a:buSzTx/>
              <a:buFontTx/>
            </a:pPr>
            <a:r>
              <a:rPr lang="zh-CN" altLang="en-US" sz="2400" dirty="0">
                <a:solidFill>
                  <a:srgbClr val="000000"/>
                </a:solidFill>
                <a:latin typeface="微软雅黑" panose="020B0503020204020204" charset="-122"/>
                <a:ea typeface="微软雅黑" panose="020B0503020204020204" charset="-122"/>
                <a:sym typeface="+mn-ea"/>
              </a:rPr>
              <a:t>图1-3 带操作系统的嵌入式软件的体系结构构</a:t>
            </a:r>
            <a:endParaRPr lang="zh-CN" altLang="en-US" sz="2400" dirty="0">
              <a:solidFill>
                <a:srgbClr val="000000"/>
              </a:solidFill>
              <a:latin typeface="微软雅黑" panose="020B0503020204020204" charset="-122"/>
              <a:ea typeface="微软雅黑" panose="020B0503020204020204" charset="-122"/>
              <a:sym typeface="+mn-ea"/>
            </a:endParaRPr>
          </a:p>
        </p:txBody>
      </p:sp>
    </p:spTree>
    <p:custDataLst>
      <p:tags r:id="rId4"/>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 3"/>
          <p:cNvSpPr>
            <a:spLocks noGrp="1" noChangeArrowheads="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1505"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按照嵌入式操作系统对任务响应的实时性来分类，嵌入式操作系统可以分为嵌入式非实时操作系统和嵌入式实时操作系统（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）。这两类操作系统的主要区别在于任务调度处理方式不同。</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a:t>
            </a:r>
            <a:r>
              <a:rPr kumimoji="0" lang="zh-CN" altLang="zh-CN" sz="2800" b="0" i="0" u="none" strike="noStrike" kern="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嵌入式非实时操作系统</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1505"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嵌入式非实时操作系统主要面向消费类产品应用领域。大部分嵌入式非实时操作系统都支持多用户和多进程，负责管理众多的进程并为它们分配系统资源，属于不可抢占式操作系统。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1505"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典型的非实时操作系统有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1505"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17" name="标题 16"/>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1.4.3  嵌入式操作系统的分类</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56005" y="728980"/>
            <a:ext cx="10253345" cy="589470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嵌入式实时操作系统</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嵌入式实时操作系统主要面向控制、通信等领域。实时操作系统除了要满足应用的功能需求，还要满足应用提出的实时性要求，属于抢占式操作系统。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嵌入式实时操作系统能及时响应外部事件的请求，并以足够快的速度予以处理，其处理结果能在规定的时间内控制、监控生产过程或对处理系统做出快速响应，并控制所有任务协调、一致地运行。</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典型的嵌入式实时操作系统有</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VxWork</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err="1" smtClean="0">
                <a:ln>
                  <a:noFill/>
                </a:ln>
                <a:solidFill>
                  <a:schemeClr val="tx1"/>
                </a:solidFill>
                <a:effectLst/>
                <a:uLnTx/>
                <a:uFillTx/>
                <a:latin typeface="+mn-lt"/>
                <a:ea typeface="+mn-ea"/>
                <a:cs typeface="+mn-cs"/>
              </a:rPr>
              <a:t>μCOS</a:t>
            </a:r>
            <a:r>
              <a:rPr kumimoji="0" lang="en-US" altLang="zh-CN" sz="2400" b="0" i="0" u="none" strike="noStrike" kern="0" cap="none" spc="0" normalizeH="0" baseline="0" noProof="0" smtClean="0">
                <a:ln>
                  <a:noFill/>
                </a:ln>
                <a:solidFill>
                  <a:schemeClr val="tx1"/>
                </a:solidFill>
                <a:effectLst/>
                <a:uLnTx/>
                <a:uFillTx/>
                <a:latin typeface="+mn-lt"/>
                <a:ea typeface="+mn-ea"/>
                <a:cs typeface="+mn-cs"/>
              </a:rPr>
              <a:t>-II</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QNX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FreeRTOS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eCOS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及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RT-Thread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 3"/>
          <p:cNvSpPr>
            <a:spLocks noGrp="1" noChangeArrowheads="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numCol="1" anchor="t" anchorCtr="0" compatLnSpc="1">
            <a:normAutofit lnSpcReduction="2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1505"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实时操作系统满足了实时控制和实时信息处理领域的需要，在嵌入式领域应用十分广泛，一般有实时内核、内存管理、文件系统、图形接口、网络组件等。在不同的应用中，可对嵌入式实时操作系统进行剪裁和重新配置。一般来讲，嵌入式实时操作系统需要完成以下管理功能。</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a:t>
            </a:r>
            <a:r>
              <a:rPr kumimoji="0" lang="zh-CN" altLang="zh-CN" sz="2800" b="0" i="0" u="none" strike="noStrike" kern="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任务管理</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1505"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任务管理是嵌入式实时操作系统的核心和灵魂，决定了操作系统的实时性能。任务管理通常包含优先级设置、多任务调度机制和时间确定性等部分。</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1505"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嵌入式实时操作系统支持多个任务，每个任务都具有优先级，任务越重要，被赋予的优先级越高。</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1505"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17" name="标题 16"/>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1.4.4  嵌入式实时操作系统的功能</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30605" y="684530"/>
            <a:ext cx="10019030" cy="589470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任务同步与通信机制</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实时操作系统的功能一般要通过若干任务和中断服务程序共同完成。任务与任务之间、任务与中断间任务及中断服务程序之间必须协调动作、互相配合，这就涉及任务间的同步与通信问题。嵌入式实时操作系统通常是通过信号量、互斥信号量、事件标志和异步信号来实现同步的，是通过消息邮箱、消息队列、管道和共享内存来提供通信服务的。</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54405" y="640080"/>
            <a:ext cx="10455910" cy="593915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3.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内存管理</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通常在操作系统的内存中既有系统程序也有用户程序，为了使两者都能正常运行，避免程序间相互干扰，需要对内存中的程序和数据进行保护。存储保护通常需要硬件支持，很多系统都采用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MMU</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并结合软件实现这一功能；但由于嵌入式系统的成本限制，内核和用户程序通常都在相同的内存空间中。内存分配方式可分为静态分配和动态分配。静态分配是在程序运行前一次性分配给相应内存，并且在程序运行期间不允许再申请或在内存中移动；动态分配则允许在程序运行的整个过程中进行内存分配。静态分配使系统失去了灵活性，但对实时性要求比较高的系统是必需的；而动态分配赋予了系统设计者更多自主性，系统设计者可以灵活地调整系统的功能。</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144270" y="684530"/>
            <a:ext cx="10139680" cy="589470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4.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中断管理</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中断管理是实时系统中一个很重要的部分，系统经常通过中断与外部事件交互。评估系统的中断管理性能主要考虑的是是否支持中断嵌套、中断处理机制、中断延时等。中断处理是整个运行系统中优先级最高的代码，它可以抢占任何任务级代码运行。中断机制是多任务环境运行的基础，是系统实时性的保证。</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随着嵌入式技术的快速发展，国内外先后问世了</a:t>
            </a:r>
            <a:r>
              <a:rPr lang="en-US" altLang="zh-CN" sz="2400" dirty="0">
                <a:solidFill>
                  <a:schemeClr val="tx1"/>
                </a:solidFill>
              </a:rPr>
              <a:t>150</a:t>
            </a:r>
            <a:r>
              <a:rPr lang="zh-CN" altLang="en-US" sz="2400" dirty="0">
                <a:solidFill>
                  <a:schemeClr val="tx1"/>
                </a:solidFill>
              </a:rPr>
              <a:t>多种嵌入式操作系统，较为常见的国外嵌入式操作系统有</a:t>
            </a:r>
            <a:r>
              <a:rPr lang="en-US" altLang="zh-CN" sz="2400" dirty="0">
                <a:solidFill>
                  <a:schemeClr val="tx1"/>
                </a:solidFill>
              </a:rPr>
              <a:t>μC/OS</a:t>
            </a:r>
            <a:r>
              <a:rPr lang="zh-CN" altLang="en-US" sz="2400" dirty="0">
                <a:solidFill>
                  <a:schemeClr val="tx1"/>
                </a:solidFill>
              </a:rPr>
              <a:t>、</a:t>
            </a:r>
            <a:r>
              <a:rPr lang="en-US" altLang="zh-CN" sz="2400" dirty="0">
                <a:solidFill>
                  <a:schemeClr val="tx1"/>
                </a:solidFill>
              </a:rPr>
              <a:t>FreeRTOS</a:t>
            </a:r>
            <a:r>
              <a:rPr lang="zh-CN" altLang="en-US" sz="2400" dirty="0">
                <a:solidFill>
                  <a:schemeClr val="tx1"/>
                </a:solidFill>
              </a:rPr>
              <a:t>、</a:t>
            </a:r>
            <a:r>
              <a:rPr lang="en-US" altLang="zh-CN" sz="2400" dirty="0">
                <a:solidFill>
                  <a:schemeClr val="tx1"/>
                </a:solidFill>
              </a:rPr>
              <a:t>Embedded Linux</a:t>
            </a:r>
            <a:r>
              <a:rPr lang="zh-CN" altLang="en-US" sz="2400" dirty="0">
                <a:solidFill>
                  <a:schemeClr val="tx1"/>
                </a:solidFill>
              </a:rPr>
              <a:t>、</a:t>
            </a:r>
            <a:r>
              <a:rPr lang="en-US" altLang="zh-CN" sz="2400" dirty="0">
                <a:solidFill>
                  <a:schemeClr val="tx1"/>
                </a:solidFill>
              </a:rPr>
              <a:t>VxWorks</a:t>
            </a:r>
            <a:r>
              <a:rPr lang="zh-CN" altLang="en-US" sz="2400" dirty="0">
                <a:solidFill>
                  <a:schemeClr val="tx1"/>
                </a:solidFill>
              </a:rPr>
              <a:t>、</a:t>
            </a:r>
            <a:r>
              <a:rPr lang="en-US" altLang="zh-CN" sz="2400" dirty="0">
                <a:solidFill>
                  <a:schemeClr val="tx1"/>
                </a:solidFill>
              </a:rPr>
              <a:t>QNX</a:t>
            </a:r>
            <a:r>
              <a:rPr lang="zh-CN" altLang="en-US" sz="2400" dirty="0">
                <a:solidFill>
                  <a:schemeClr val="tx1"/>
                </a:solidFill>
              </a:rPr>
              <a:t>、</a:t>
            </a:r>
            <a:r>
              <a:rPr lang="en-US" altLang="zh-CN" sz="2400" dirty="0">
                <a:solidFill>
                  <a:schemeClr val="tx1"/>
                </a:solidFill>
              </a:rPr>
              <a:t>RTX</a:t>
            </a:r>
            <a:r>
              <a:rPr lang="zh-CN" altLang="en-US" sz="2400" dirty="0">
                <a:solidFill>
                  <a:schemeClr val="tx1"/>
                </a:solidFill>
              </a:rPr>
              <a:t>、</a:t>
            </a:r>
            <a:r>
              <a:rPr lang="en-US" altLang="zh-CN" sz="2400" dirty="0">
                <a:solidFill>
                  <a:schemeClr val="tx1"/>
                </a:solidFill>
              </a:rPr>
              <a:t>Windows IoT Core</a:t>
            </a:r>
            <a:r>
              <a:rPr lang="zh-CN" altLang="en-US" sz="2400" dirty="0">
                <a:solidFill>
                  <a:schemeClr val="tx1"/>
                </a:solidFill>
              </a:rPr>
              <a:t>、</a:t>
            </a:r>
            <a:r>
              <a:rPr lang="en-US" altLang="zh-CN" sz="2400" dirty="0">
                <a:solidFill>
                  <a:schemeClr val="tx1"/>
                </a:solidFill>
              </a:rPr>
              <a:t>Android Things</a:t>
            </a:r>
            <a:r>
              <a:rPr lang="zh-CN" altLang="en-US" sz="2400" dirty="0">
                <a:solidFill>
                  <a:schemeClr val="tx1"/>
                </a:solidFill>
              </a:rPr>
              <a:t>等。虽然国产嵌入式操作系统发展相对滞后，但在物联网技术与应用的强劲推动下，国内厂商也纷纷推出了多种嵌入式操作系统，并得到了日益广泛的应用。目前较为常见的国产嵌入式操作系统有华为</a:t>
            </a:r>
            <a:r>
              <a:rPr lang="en-US" altLang="zh-CN" sz="2400" dirty="0">
                <a:solidFill>
                  <a:schemeClr val="tx1"/>
                </a:solidFill>
              </a:rPr>
              <a:t>Lite OS</a:t>
            </a:r>
            <a:r>
              <a:rPr lang="zh-CN" altLang="en-US" sz="2400" dirty="0">
                <a:solidFill>
                  <a:schemeClr val="tx1"/>
                </a:solidFill>
              </a:rPr>
              <a:t>、华为</a:t>
            </a:r>
            <a:r>
              <a:rPr lang="en-US" altLang="zh-CN" sz="2400" dirty="0">
                <a:solidFill>
                  <a:schemeClr val="tx1"/>
                </a:solidFill>
              </a:rPr>
              <a:t>HarmonyOS</a:t>
            </a:r>
            <a:r>
              <a:rPr lang="zh-CN" altLang="en-US" sz="2400" dirty="0">
                <a:solidFill>
                  <a:schemeClr val="tx1"/>
                </a:solidFill>
              </a:rPr>
              <a:t>、阿里 </a:t>
            </a:r>
            <a:r>
              <a:rPr lang="en-US" altLang="zh-CN" sz="2400" dirty="0">
                <a:solidFill>
                  <a:schemeClr val="tx1"/>
                </a:solidFill>
              </a:rPr>
              <a:t>AliOS Things</a:t>
            </a:r>
            <a:r>
              <a:rPr lang="zh-CN" altLang="en-US" sz="2400" dirty="0">
                <a:solidFill>
                  <a:schemeClr val="tx1"/>
                </a:solidFill>
              </a:rPr>
              <a:t>、翼辉</a:t>
            </a:r>
            <a:r>
              <a:rPr lang="en-US" altLang="zh-CN" sz="2400" dirty="0">
                <a:solidFill>
                  <a:schemeClr val="tx1"/>
                </a:solidFill>
              </a:rPr>
              <a:t>SylixOS</a:t>
            </a:r>
            <a:r>
              <a:rPr lang="zh-CN" altLang="en-US" sz="2400" dirty="0">
                <a:solidFill>
                  <a:schemeClr val="tx1"/>
                </a:solidFill>
              </a:rPr>
              <a:t>、赛睿德</a:t>
            </a:r>
            <a:r>
              <a:rPr lang="en-US" altLang="zh-CN" sz="2400" dirty="0">
                <a:solidFill>
                  <a:schemeClr val="tx1"/>
                </a:solidFill>
              </a:rPr>
              <a:t>RT-Thread</a:t>
            </a:r>
            <a:r>
              <a:rPr lang="zh-CN" altLang="en-US" sz="2400" dirty="0">
                <a:solidFill>
                  <a:schemeClr val="tx1"/>
                </a:solidFill>
              </a:rPr>
              <a:t>等。</a:t>
            </a:r>
            <a:endParaRPr lang="zh-CN" altLang="en-US" sz="2400" dirty="0">
              <a:solidFill>
                <a:schemeClr val="tx1"/>
              </a:solidFill>
            </a:endParaRPr>
          </a:p>
        </p:txBody>
      </p:sp>
      <p:sp>
        <p:nvSpPr>
          <p:cNvPr id="9" name="标题 8"/>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1.4.5 典型嵌入式操作系统</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20115" y="882650"/>
            <a:ext cx="10433685" cy="569658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华为</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Lite OS</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Lite 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是华为技术有限公司（简称华为）于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2015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月发布的轻量级开源物联网嵌入式操作系统，遵循</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BSD-3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开源许可协议，最新版本是</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1.1.0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。其内核包括任务管理、内存管理、时间管理、通信机制、中断管理、队列管理、事件管理、定时器、异常管理等操作系统的基础组件。组件均可以单独运行。另外还提供了软件开发工具包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Lite OS SDK</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。目前</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Lite OS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支持 </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Arm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Cortex-M0/M3/M4/M7</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等芯片架构，适配了包括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ST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NXP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MindMotion</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Silicon</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Atmel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等主流开发商的开发板，具备“零配置”、“自发现”和“自组网”的能力。</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1143000" y="684530"/>
            <a:ext cx="10220325" cy="589407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en-US" altLang="zh-CN" sz="2400" dirty="0">
                <a:solidFill>
                  <a:schemeClr val="tx1"/>
                </a:solidFill>
              </a:rPr>
              <a:t>Lite OS</a:t>
            </a:r>
            <a:r>
              <a:rPr lang="zh-CN" altLang="en-US" sz="2400" dirty="0">
                <a:solidFill>
                  <a:schemeClr val="tx1"/>
                </a:solidFill>
              </a:rPr>
              <a:t>的特点主要包括：</a:t>
            </a:r>
            <a:endParaRPr lang="zh-CN" altLang="en-US" sz="2400" dirty="0">
              <a:solidFill>
                <a:schemeClr val="tx1"/>
              </a:solidFill>
            </a:endParaRPr>
          </a:p>
          <a:p>
            <a:pPr marL="0" indent="611505" algn="just">
              <a:lnSpc>
                <a:spcPct val="150000"/>
              </a:lnSpc>
              <a:buNone/>
            </a:pPr>
            <a:r>
              <a:rPr lang="en-US" altLang="zh-CN" sz="2400" dirty="0">
                <a:solidFill>
                  <a:schemeClr val="tx1"/>
                </a:solidFill>
              </a:rPr>
              <a:t>1</a:t>
            </a:r>
            <a:r>
              <a:rPr lang="zh-CN" altLang="en-US" sz="2400" dirty="0">
                <a:solidFill>
                  <a:schemeClr val="tx1"/>
                </a:solidFill>
              </a:rPr>
              <a:t>）高实时性、高稳定性。</a:t>
            </a:r>
            <a:endParaRPr lang="zh-CN" altLang="en-US" sz="2400" dirty="0">
              <a:solidFill>
                <a:schemeClr val="tx1"/>
              </a:solidFill>
            </a:endParaRPr>
          </a:p>
          <a:p>
            <a:pPr marL="0" indent="611505" algn="just">
              <a:lnSpc>
                <a:spcPct val="150000"/>
              </a:lnSpc>
              <a:buNone/>
            </a:pPr>
            <a:r>
              <a:rPr lang="en-US" altLang="zh-CN" sz="2400" dirty="0">
                <a:solidFill>
                  <a:schemeClr val="tx1"/>
                </a:solidFill>
              </a:rPr>
              <a:t>2</a:t>
            </a:r>
            <a:r>
              <a:rPr lang="zh-CN" altLang="en-US" sz="2400" dirty="0">
                <a:solidFill>
                  <a:schemeClr val="tx1"/>
                </a:solidFill>
              </a:rPr>
              <a:t>）超小内核，基础内核体积可以裁剪至不到</a:t>
            </a:r>
            <a:r>
              <a:rPr lang="en-US" altLang="zh-CN" sz="2400" dirty="0">
                <a:solidFill>
                  <a:schemeClr val="tx1"/>
                </a:solidFill>
              </a:rPr>
              <a:t>10KB</a:t>
            </a:r>
            <a:r>
              <a:rPr lang="zh-CN" altLang="en-US" sz="2400" dirty="0">
                <a:solidFill>
                  <a:schemeClr val="tx1"/>
                </a:solidFill>
              </a:rPr>
              <a:t>。</a:t>
            </a:r>
            <a:endParaRPr lang="zh-CN" altLang="en-US" sz="2400" dirty="0">
              <a:solidFill>
                <a:schemeClr val="tx1"/>
              </a:solidFill>
            </a:endParaRPr>
          </a:p>
          <a:p>
            <a:pPr marL="0" indent="611505" algn="just">
              <a:lnSpc>
                <a:spcPct val="150000"/>
              </a:lnSpc>
              <a:buNone/>
            </a:pPr>
            <a:r>
              <a:rPr lang="en-US" altLang="zh-CN" sz="2400" dirty="0">
                <a:solidFill>
                  <a:schemeClr val="tx1"/>
                </a:solidFill>
              </a:rPr>
              <a:t>3</a:t>
            </a:r>
            <a:r>
              <a:rPr lang="zh-CN" altLang="en-US" sz="2400" dirty="0">
                <a:solidFill>
                  <a:schemeClr val="tx1"/>
                </a:solidFill>
              </a:rPr>
              <a:t>）低功耗，最低功耗可在</a:t>
            </a:r>
            <a:r>
              <a:rPr lang="en-US" altLang="zh-CN" sz="2400" dirty="0">
                <a:solidFill>
                  <a:schemeClr val="tx1"/>
                </a:solidFill>
              </a:rPr>
              <a:t>μW</a:t>
            </a:r>
            <a:r>
              <a:rPr lang="zh-CN" altLang="en-US" sz="2400" dirty="0">
                <a:solidFill>
                  <a:schemeClr val="tx1"/>
                </a:solidFill>
              </a:rPr>
              <a:t>级。</a:t>
            </a:r>
            <a:endParaRPr lang="zh-CN" altLang="en-US" sz="2400" dirty="0">
              <a:solidFill>
                <a:schemeClr val="tx1"/>
              </a:solidFill>
            </a:endParaRPr>
          </a:p>
          <a:p>
            <a:pPr marL="0" indent="611505" algn="just">
              <a:lnSpc>
                <a:spcPct val="150000"/>
              </a:lnSpc>
              <a:buNone/>
            </a:pPr>
            <a:r>
              <a:rPr lang="en-US" altLang="zh-CN" sz="2400" dirty="0">
                <a:solidFill>
                  <a:schemeClr val="tx1"/>
                </a:solidFill>
              </a:rPr>
              <a:t>4</a:t>
            </a:r>
            <a:r>
              <a:rPr lang="zh-CN" altLang="en-US" sz="2400" dirty="0">
                <a:solidFill>
                  <a:schemeClr val="tx1"/>
                </a:solidFill>
              </a:rPr>
              <a:t>）支持动态加载和分散加载。</a:t>
            </a:r>
            <a:endParaRPr lang="zh-CN" altLang="en-US" sz="2400" dirty="0">
              <a:solidFill>
                <a:schemeClr val="tx1"/>
              </a:solidFill>
            </a:endParaRPr>
          </a:p>
          <a:p>
            <a:pPr marL="0" indent="611505" algn="just">
              <a:lnSpc>
                <a:spcPct val="150000"/>
              </a:lnSpc>
              <a:buNone/>
            </a:pPr>
            <a:r>
              <a:rPr lang="en-US" altLang="zh-CN" sz="2400" dirty="0">
                <a:solidFill>
                  <a:schemeClr val="tx1"/>
                </a:solidFill>
              </a:rPr>
              <a:t>5</a:t>
            </a:r>
            <a:r>
              <a:rPr lang="zh-CN" altLang="en-US" sz="2400" dirty="0">
                <a:solidFill>
                  <a:schemeClr val="tx1"/>
                </a:solidFill>
              </a:rPr>
              <a:t>）支持功能静态裁剪。</a:t>
            </a:r>
            <a:endParaRPr lang="zh-CN" altLang="en-US" sz="2400" dirty="0">
              <a:solidFill>
                <a:schemeClr val="tx1"/>
              </a:solidFill>
            </a:endParaRPr>
          </a:p>
          <a:p>
            <a:pPr marL="0" indent="611505" algn="just">
              <a:lnSpc>
                <a:spcPct val="150000"/>
              </a:lnSpc>
              <a:buNone/>
            </a:pPr>
            <a:r>
              <a:rPr lang="en-US" altLang="zh-CN" sz="2400" dirty="0">
                <a:solidFill>
                  <a:schemeClr val="tx1"/>
                </a:solidFill>
              </a:rPr>
              <a:t>6</a:t>
            </a:r>
            <a:r>
              <a:rPr lang="zh-CN" altLang="en-US" sz="2400" dirty="0">
                <a:solidFill>
                  <a:schemeClr val="tx1"/>
                </a:solidFill>
              </a:rPr>
              <a:t>）开发门槛低，设备布置以及维护成本低，开发周期短，可广泛应用于智能家居、个人穿戴、车联网、城市公共服务、制造业等领域。</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1010285" y="953770"/>
            <a:ext cx="10396855" cy="5721985"/>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nSpc>
                <a:spcPct val="150000"/>
              </a:lnSpc>
              <a:buNone/>
            </a:pPr>
            <a:r>
              <a:rPr lang="en-US" altLang="zh-CN" sz="2400" dirty="0">
                <a:solidFill>
                  <a:schemeClr val="tx1"/>
                </a:solidFill>
              </a:rPr>
              <a:t>1</a:t>
            </a:r>
            <a:r>
              <a:rPr lang="zh-CN" altLang="en-US" sz="2400" dirty="0">
                <a:solidFill>
                  <a:schemeClr val="tx1"/>
                </a:solidFill>
              </a:rPr>
              <a:t>）嵌入式系统的微控制器通常是由</a:t>
            </a:r>
            <a:r>
              <a:rPr lang="en-US" altLang="zh-CN" sz="2400" dirty="0">
                <a:solidFill>
                  <a:schemeClr val="tx1"/>
                </a:solidFill>
              </a:rPr>
              <a:t>32</a:t>
            </a:r>
            <a:r>
              <a:rPr lang="zh-CN" altLang="en-US" sz="2400" dirty="0">
                <a:solidFill>
                  <a:schemeClr val="tx1"/>
                </a:solidFill>
              </a:rPr>
              <a:t>位及以上的</a:t>
            </a:r>
            <a:r>
              <a:rPr lang="en-US" altLang="zh-CN" sz="2400" dirty="0">
                <a:solidFill>
                  <a:schemeClr val="tx1"/>
                </a:solidFill>
              </a:rPr>
              <a:t>RISC</a:t>
            </a:r>
            <a:r>
              <a:rPr lang="zh-CN" altLang="en-US" sz="2400" dirty="0">
                <a:solidFill>
                  <a:schemeClr val="tx1"/>
                </a:solidFill>
              </a:rPr>
              <a:t>（</a:t>
            </a:r>
            <a:r>
              <a:rPr lang="en-US" altLang="zh-CN" sz="2400" dirty="0">
                <a:solidFill>
                  <a:schemeClr val="tx1"/>
                </a:solidFill>
              </a:rPr>
              <a:t>Reduced Instruction Set Computer</a:t>
            </a:r>
            <a:r>
              <a:rPr lang="zh-CN" altLang="en-US" sz="2400" dirty="0">
                <a:solidFill>
                  <a:schemeClr val="tx1"/>
                </a:solidFill>
              </a:rPr>
              <a:t>，精简指令集计算机）处理器组成的。</a:t>
            </a:r>
            <a:endParaRPr lang="zh-CN" altLang="en-US" sz="2400" dirty="0">
              <a:solidFill>
                <a:schemeClr val="tx1"/>
              </a:solidFill>
            </a:endParaRPr>
          </a:p>
          <a:p>
            <a:pPr marL="0" indent="611505">
              <a:lnSpc>
                <a:spcPct val="150000"/>
              </a:lnSpc>
              <a:buNone/>
            </a:pPr>
            <a:r>
              <a:rPr lang="en-US" altLang="zh-CN" sz="2400" dirty="0">
                <a:solidFill>
                  <a:schemeClr val="tx1"/>
                </a:solidFill>
              </a:rPr>
              <a:t>2</a:t>
            </a:r>
            <a:r>
              <a:rPr lang="zh-CN" altLang="en-US" sz="2400" dirty="0">
                <a:solidFill>
                  <a:schemeClr val="tx1"/>
                </a:solidFill>
              </a:rPr>
              <a:t>）嵌入式系统的软件系统通常是以嵌入式操作系统为核心，外加用户应用程序。</a:t>
            </a:r>
            <a:endParaRPr lang="zh-CN" altLang="en-US" sz="2400" dirty="0">
              <a:solidFill>
                <a:schemeClr val="tx1"/>
              </a:solidFill>
            </a:endParaRPr>
          </a:p>
          <a:p>
            <a:pPr marL="0" indent="611505">
              <a:lnSpc>
                <a:spcPct val="150000"/>
              </a:lnSpc>
              <a:buNone/>
            </a:pPr>
            <a:r>
              <a:rPr lang="en-US" altLang="zh-CN" sz="2400" dirty="0">
                <a:solidFill>
                  <a:schemeClr val="tx1"/>
                </a:solidFill>
              </a:rPr>
              <a:t>3</a:t>
            </a:r>
            <a:r>
              <a:rPr lang="zh-CN" altLang="en-US" sz="2400" dirty="0">
                <a:solidFill>
                  <a:schemeClr val="tx1"/>
                </a:solidFill>
              </a:rPr>
              <a:t>）嵌入式系统在特征上具有明显的可嵌入性。</a:t>
            </a:r>
            <a:endParaRPr lang="zh-CN" altLang="en-US" sz="2400" dirty="0">
              <a:solidFill>
                <a:schemeClr val="tx1"/>
              </a:solidFill>
            </a:endParaRPr>
          </a:p>
          <a:p>
            <a:pPr marL="0" indent="611505">
              <a:lnSpc>
                <a:spcPct val="150000"/>
              </a:lnSpc>
              <a:buNone/>
            </a:pPr>
            <a:r>
              <a:rPr lang="zh-CN" altLang="en-US" sz="2400" dirty="0">
                <a:solidFill>
                  <a:schemeClr val="tx1"/>
                </a:solidFill>
              </a:rPr>
              <a:t>嵌入式系统应用经历了无操作系统、单操作系统、实时操作系统和面向 </a:t>
            </a:r>
            <a:r>
              <a:rPr lang="en-US" altLang="zh-CN" sz="2400" dirty="0">
                <a:solidFill>
                  <a:schemeClr val="tx1"/>
                </a:solidFill>
              </a:rPr>
              <a:t>Intemet </a:t>
            </a:r>
            <a:r>
              <a:rPr lang="zh-CN" altLang="en-US" sz="2400" dirty="0">
                <a:solidFill>
                  <a:schemeClr val="tx1"/>
                </a:solidFill>
              </a:rPr>
              <a:t>四个阶段。</a:t>
            </a:r>
            <a:r>
              <a:rPr lang="en-US" altLang="zh-CN" sz="2400" dirty="0">
                <a:solidFill>
                  <a:schemeClr val="tx1"/>
                </a:solidFill>
              </a:rPr>
              <a:t>21</a:t>
            </a:r>
            <a:r>
              <a:rPr lang="zh-CN" altLang="en-US" sz="2400" dirty="0">
                <a:solidFill>
                  <a:schemeClr val="tx1"/>
                </a:solidFill>
              </a:rPr>
              <a:t>世纪无疑是一个网络的时代，互联网的快速发展及广泛应用为嵌入式系统的发展及应用提供了良好的机遇。“人工智能”这一热词一夜之间人尽皆知。而嵌入式在其发展过程中扮演着重要角色。</a:t>
            </a:r>
            <a:endParaRPr lang="zh-CN" altLang="en-US" sz="2400" dirty="0">
              <a:solidFill>
                <a:schemeClr val="tx1"/>
              </a:solidFill>
            </a:endParaRPr>
          </a:p>
        </p:txBody>
      </p:sp>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88060" y="869950"/>
            <a:ext cx="10320655" cy="562038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华为</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Harmony OS</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0" cap="none" spc="0" normalizeH="0" baseline="0" noProof="0" dirty="0" err="1">
                <a:ln>
                  <a:noFill/>
                </a:ln>
                <a:solidFill>
                  <a:schemeClr val="tx1"/>
                </a:solidFill>
                <a:effectLst/>
                <a:uLnTx/>
                <a:uFillTx/>
                <a:latin typeface="+mn-lt"/>
                <a:ea typeface="+mn-ea"/>
                <a:cs typeface="+mn-cs"/>
              </a:rPr>
              <a:t>Hongmeng</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 OS</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，鸿蒙</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OS</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 </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Harmony 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是华为推出的基于微内核的全场景分布式嵌入式操作系统，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2017</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年推出鸿蒙内核</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版本，</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2020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9</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月迭代到</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版本。</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Harmony 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采用了微内核设计，通过简化内核功能，使内核只提供多进程调度和多进程通信等最基础的服务，而让内核之外的用户态尽可能多地实现系统服务，同时添加了相互之间的安全保护，拥有更强的安全特性和更低的时延</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94105" y="868045"/>
            <a:ext cx="10179685" cy="562038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3</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阿里 </a:t>
            </a:r>
            <a:r>
              <a:rPr kumimoji="0" lang="en-US" altLang="zh-CN" sz="2800" b="0" i="0" u="none" strike="noStrike" kern="0" cap="none" spc="0" normalizeH="0" baseline="0" noProof="0" dirty="0" err="1">
                <a:ln>
                  <a:noFill/>
                </a:ln>
                <a:solidFill>
                  <a:schemeClr val="tx1"/>
                </a:solidFill>
                <a:effectLst/>
                <a:uLnTx/>
                <a:uFillTx/>
                <a:latin typeface="+mn-lt"/>
                <a:ea typeface="+mn-ea"/>
                <a:cs typeface="+mn-cs"/>
              </a:rPr>
              <a:t>AliOS</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 Things</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AliOS</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Things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是阿里巴巴集团控股有限公司（简称阿里巴巴）面向物联网领域推出的轻量级开源物联网嵌入式操作系统，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2017</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月发布</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1.1.0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版本，</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2020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月迭代到</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3.1.0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版本。除操作系统内核外，</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AliOS</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Things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包含了硬件抽象层、板级支持包、协议栈、中间件、</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AOS API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以及应用示例等组件，支持各种主流的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CPU</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架构，包括 </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Arm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Cortex-M0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M3/M4/M7/A7/A53/A72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RISC-V</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C-SKY</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MIPS-I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Renesas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17905" y="911860"/>
            <a:ext cx="10483215" cy="553212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4.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翼辉 </a:t>
            </a:r>
            <a:r>
              <a:rPr kumimoji="0" lang="en-US" altLang="zh-CN" sz="2800" b="0" i="0" u="none" strike="noStrike" kern="0" cap="none" spc="0" normalizeH="0" baseline="0" noProof="0" dirty="0" err="1">
                <a:ln>
                  <a:noFill/>
                </a:ln>
                <a:solidFill>
                  <a:schemeClr val="tx1"/>
                </a:solidFill>
                <a:effectLst/>
                <a:uLnTx/>
                <a:uFillTx/>
                <a:latin typeface="+mn-lt"/>
                <a:ea typeface="+mn-ea"/>
                <a:cs typeface="+mn-cs"/>
              </a:rPr>
              <a:t>SylixOS</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SylixOS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是由北京翼辉信息技术有限公司推出的开源嵌入式实时操作系统。从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2006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年开始研发，经过多年的持续开发与改进，已成为一个功能全面、稳定可靠、易于开发的大型嵌入式实时操作系统平台。翼辉</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SylixOS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采用小而巧的硬实时内核，支持</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256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个优先级抢占式调度和优先级继承，支持虚拟进程和无限多任务数，调度算法先进、高效、性能强劲。</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40130" y="549275"/>
            <a:ext cx="10290175" cy="589470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5.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睿赛德</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RT-Thread</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RT-Thread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的全称是</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Real Time-Thread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，是由上海睿赛德电子科技有限公司推出的一个开源嵌入式实时多线程操作系统，目前最新版本是</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4.0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3.1.0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及以前的版本遵循</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GPL V2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＋开源许可协议，从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3.1.0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以后的版本遵循</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Apache License 2.0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开源许可协议。</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RT-Thread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主要由内核层、组件与服务层、软件包三个部分组成。其中，内核层包括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RT-Thread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内核和</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libcpu</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/BSP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（芯片移植相关文件／板级支持包）。</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RT-Thread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内核是整个操作系统的核心部分，包括多线程及其调度、信号量、邮箱、消息队列、内存管理、定时器等内核系统对象的实现，而</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Libcpu</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/BSP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与硬件密切相关，由外设驱动和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CPU</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移植构成。</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39165" y="684530"/>
            <a:ext cx="10695940" cy="589470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6</a:t>
            </a:r>
            <a:r>
              <a:rPr kumimoji="0" lang="zh-CN" altLang="zh-CN" sz="2800" b="0" i="0" u="none" strike="noStrike" kern="0" cap="none" spc="0" normalizeH="0" baseline="0" noProof="0" dirty="0">
                <a:ln>
                  <a:noFill/>
                </a:ln>
                <a:solidFill>
                  <a:schemeClr val="tx1"/>
                </a:solidFill>
                <a:effectLst/>
                <a:uLnTx/>
                <a:uFillTx/>
                <a:latin typeface="+mn-lt"/>
                <a:ea typeface="+mn-ea"/>
                <a:cs typeface="+mn-cs"/>
              </a:rPr>
              <a:t>．</a:t>
            </a:r>
            <a:r>
              <a:rPr kumimoji="0" lang="el-GR" altLang="zh-CN" sz="2800" b="0" i="0" u="none" strike="noStrike" kern="0" cap="none" spc="0" normalizeH="0" baseline="0" noProof="0" dirty="0">
                <a:ln>
                  <a:noFill/>
                </a:ln>
                <a:solidFill>
                  <a:schemeClr val="tx1"/>
                </a:solidFill>
                <a:effectLst/>
                <a:uLnTx/>
                <a:uFillTx/>
                <a:latin typeface="+mn-lt"/>
                <a:ea typeface="+mn-ea"/>
                <a:cs typeface="+mn-cs"/>
              </a:rPr>
              <a:t>μ</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C/OS-II</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Micro-Controller Operating System Two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）是一种基于优先级的可抢占式的硬实时内核。它属于一个完整、可移植、可固化、可裁减的抢占式多任务内核，包含了任务调度、任务管理、时间管理、内存管理和任务间的通信和同步等基本功能。</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嵌入式系统可用于各类</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位单片机、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位和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位微控制器和数字信号处理器。</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源于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Jean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J.Labrosse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1992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年编写的一个嵌入式多任务实时操作系统（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1999</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年改写后命名为</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，并在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2000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年被美国航空管理局认证。</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系统具有足够的安全性和稳定性，可以运行在诸如航天器等对安全要求极为苛刻的系统之上。</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19480" y="549910"/>
            <a:ext cx="10671175" cy="589470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系统的主要特点如下：</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）开源性。</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系统的源代码全部公开，用户可直接登录</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的官方网站下载，网站上公布了针对不同微处理器的移植代码。用户也可以从有关出版物上找到详尽的源代码讲解和注释。这样使系统变得透明，极大地方便了</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系统的开发，提高了开发效率。</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）可移植性。</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绝大部分</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系统的源码是用移植性很强的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ANSIC</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语句写的，和微处理器硬件相关的部分是用汇编语言写的。汇编语言编写的部分已经压缩到最小限度，使得</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系统便于移植到其他微处理器上。</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661670" y="992505"/>
            <a:ext cx="10925175" cy="575310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系统能够移植到多种微处理器上的条件是，只要该微处理器有堆栈指针，有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CPU</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内部寄存器入栈、出栈指令。</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）可固化。</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系统是为嵌入式应用而设计的，只要具备合适的软、硬件工具，</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系统就可以嵌入到用户的产品中，成为产品的一部分。</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）可裁剪。</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用户可以根据自身需求只使用</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系统中应用程序中需要的系统服务。这种可裁剪性是靠条件编译实现的。只要在用户的应用程序中（用＃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define constants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语句）定义那些</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系统中的功能是应用程序需要的就可以了。</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64235" y="684530"/>
            <a:ext cx="10528300" cy="5894705"/>
          </a:xfrm>
          <a:prstGeom prst="rect">
            <a:avLst/>
          </a:prstGeom>
          <a:noFill/>
          <a:ln w="9525">
            <a:noFill/>
          </a:ln>
        </p:spPr>
        <p:txBody>
          <a:bodyPr vert="horz" wrap="square" lIns="91440" tIns="45720" rIns="91440" bIns="45720" numCol="1" anchor="t" anchorCtr="0" compatLnSpc="1">
            <a:normAutofit lnSpcReduction="2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）抢占式。</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系统是完全抢占式的实时内核。</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系统总是运行就绪条件下优先级最高的任务。</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）多任务。</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2.8.6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版本可以管理</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256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个任务，目前预留</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个给系统，因此应用程序最多可以有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248</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个任务。系统赋予每个任务的优先级是不相同的，</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系统不支持时间片轮转调度法。</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7</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）可确定性。</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系统全部的函数调用与服务的执行时间都具有可确定性。也就是说，</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系统的所有函数调用与服务的执行时间是可知的。进而言之，</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系统服务的执行时间不依赖于应用程序任务的多少。</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75030" y="1000760"/>
            <a:ext cx="10592435" cy="5403850"/>
          </a:xfrm>
          <a:prstGeom prst="rect">
            <a:avLst/>
          </a:prstGeom>
          <a:noFill/>
          <a:ln w="9525">
            <a:noFill/>
          </a:ln>
        </p:spPr>
        <p:txBody>
          <a:bodyPr vert="horz" wrap="square" lIns="91440" tIns="45720" rIns="91440" bIns="45720" numCol="1" anchor="t" anchorCtr="0" compatLnSpc="1">
            <a:normAutofit fontScale="90000" lnSpcReduction="1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）任务栈。</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系统的每一个任务有自己单独的栈，</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系统允许每个任务有不同的栈空间，以便压低应用程序对</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RAM</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的需求。使用</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系统的栈空间校验函数，可以确定每个任务到底需要多少栈空间。</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9</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）系统服务。</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系统提供很多系统服务，例如邮箱、消息队列、信号量、块大小固定的内存的申请与释放、时间相关函数等。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）中断管理，支持嵌套。</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中断可以使正在执行的任务暂时挂起。如果优先级更高的任务被该中断唤醒，则高优先级的任务在中断嵌套全部退出后立即执行，中断嵌套层数可达</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255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层。</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67410" y="595630"/>
            <a:ext cx="10427970" cy="5894705"/>
          </a:xfrm>
          <a:prstGeom prst="rect">
            <a:avLst/>
          </a:prstGeom>
          <a:noFill/>
          <a:ln w="9525">
            <a:noFill/>
          </a:ln>
        </p:spPr>
        <p:txBody>
          <a:bodyPr vert="horz" wrap="square" lIns="91440" tIns="45720" rIns="91440" bIns="45720" numCol="1" anchor="t" anchorCtr="0" compatLnSpc="1">
            <a:normAutofit lnSpcReduction="1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一些典型的应用领域如下。</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）汽车电子方面：发动机控制、防抱死系统（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ABS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）、全球定位系统（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GPS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）办公用品：传真机、打印机、复印机、扫描仪等；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）通信电子：交换机、路由器、调制解调器、智能手机等；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）过程控制：食品加工、机械制造等；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）航空航天：飞机控制系统、喷气式发动机控制等；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6</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）消费电子：</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MP3/MP4/MP5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播放器、机顶盒、洗衣机、电冰箱、电视机等；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7</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）机器人和武器制导系统等。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 3"/>
          <p:cNvSpPr>
            <a:spLocks noGrp="1" noChangeArrowheads="1"/>
          </p:cNvSpPr>
          <p:nvPr>
            <p:custDataLst>
              <p:tags r:id="rId1"/>
            </p:custDataLst>
          </p:nvPr>
        </p:nvSpPr>
        <p:spPr>
          <a:xfrm>
            <a:off x="873760" y="1675765"/>
            <a:ext cx="10800080" cy="4458970"/>
          </a:xfrm>
          <a:prstGeom prst="rect">
            <a:avLst/>
          </a:prstGeom>
          <a:noFill/>
          <a:ln w="9525">
            <a:noFill/>
          </a:ln>
        </p:spPr>
        <p:txBody>
          <a:bodyPr vert="horz" wrap="square" lIns="91440" tIns="45720" rIns="91440" bIns="45720" numCol="1" anchor="t" anchorCtr="0" compatLnSpc="1">
            <a:normAutofit lnSpcReduction="2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嵌入式系统的发展大致经历了以下三个阶段。</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）以嵌入式微控制器为基础的初级嵌入式系统。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）以嵌入式操作系统为基础的中级嵌入式系统。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）以</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Internet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RTOS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为基础的高级嵌入式系统。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嵌入式计算机则是以嵌入式系统的形式隐藏在各种装置、产品和系统中。在许多应用领域，如工业控制、智能仪器仪表、家用电器、电子通信设备等，对嵌入式计算机的应用有着不同的要求。</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17" name="标题 16"/>
          <p:cNvSpPr>
            <a:spLocks noGrp="1"/>
          </p:cNvSpPr>
          <p:nvPr>
            <p:ph type="title"/>
            <p:custDataLst>
              <p:tags r:id="rId2"/>
            </p:custDataLst>
          </p:nvPr>
        </p:nvSpPr>
        <p:spPr>
          <a:xfrm>
            <a:off x="873800" y="671150"/>
            <a:ext cx="10800000" cy="720000"/>
          </a:xfrm>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1.1.1 嵌入式系统概述</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71220" y="460375"/>
            <a:ext cx="10573385" cy="600075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 7.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嵌入式</a:t>
            </a:r>
            <a:r>
              <a:rPr kumimoji="0" lang="en-US" altLang="zh-CN" sz="2800" b="0" i="0" u="none" strike="noStrike" kern="0" cap="none" spc="0" normalizeH="0" baseline="0" noProof="0" dirty="0">
                <a:ln>
                  <a:noFill/>
                </a:ln>
                <a:solidFill>
                  <a:schemeClr val="tx1"/>
                </a:solidFill>
                <a:effectLst/>
                <a:uLnTx/>
                <a:uFillTx/>
                <a:latin typeface="+mn-lt"/>
                <a:ea typeface="+mn-ea"/>
                <a:cs typeface="+mn-cs"/>
              </a:rPr>
              <a:t>Linux</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诞生于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1991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月</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日，是一套开源、免费使用和自由传播的类</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UNIX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的操作系统。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是一个基于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POSIX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UNIX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的支持多用户、多任务、多线程和多</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CPU</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的操作系统。它能运行主要的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UNIX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工具软件、应用程序和网络协议，支持</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位和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64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位硬件。</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继承了</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UNIX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以网络为核心的设计思想，</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是一个性能稳定的多用户网络操作系统，存在许多不同的版本，但它们都使用了</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内核。</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可安装在计算机硬件中，如手机、平板电脑、路由器、视频游戏控制台、台式计算机、大型机和超级计算机。</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遵守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GPL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协议，无须为每例应用交纳许可证费，并且拥有大量免费且优秀的开发工具和庞大的开发人员群体。</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19175" y="595630"/>
            <a:ext cx="10434955" cy="613092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具有以下特点：</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是完全开源的，因此它广泛应用于高校教学。</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Internet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上的资源丰富，还有大量的图书资料，学习</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系统的代价最小。</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是免费的，不涉及任何版权和专利。这一点被商界所看重，因此，大部分嵌入式产品在初期都使用过嵌入式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版本。嵌入式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被很多团体和组织二次开发后，形成具有独立知识产权的嵌入式操作系统，所以，嵌入式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变种系统非常多，如</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WindRiver</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QT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相结合，使嵌入式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具有良好的图形人机界面，甚至可以和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相媲美，而且</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QT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目前也是开源的。</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51865" y="1397635"/>
            <a:ext cx="10525760" cy="522605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的移植能力强，其变种形式几乎可应用于所有主流嵌入式系统中。嵌入式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对外设的驱动能力很强，驱动接口程序设计相对容易，网络上有大量常用设备的驱动代码可供参考借鉴。</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在内核、文件系统、网络支持等方面均有突出的特点。新的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内核，具有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多万行源代码，可支持</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个</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CPU</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，实时性显著提高（但严格意义上不是实时操作系统），采用了更有效的任务调度器，增加了对多种嵌入式处理器的支持，在多媒体和网络通信方面也有很大提高。</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043305" y="773430"/>
            <a:ext cx="10499090" cy="589470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8.	  VxWorks</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VxWorks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是美国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WindRiver</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公司于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1983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年设计研发的一种嵌入式实时操作系统，有良好的持续发展能力、可裁剪微内核结构、高效的任务管理、灵活的任务间通信、微秒级的中断处理友好的开发环境等优点。由于其良好的可靠性和卓越的实时性，</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VxWorks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被广泛地应用在通信军事、航空、航天等高精尖技术及实时性要求极高的领域，如卫星通信、军事演习、弹道制导飞机导航等。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VxWorks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不提供源代码，只提供二进制代码和应用接口。</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VxWorks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具有以下特点：</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可靠性极高</a:t>
            </a:r>
            <a:r>
              <a:rPr kumimoji="0" lang="zh-CN" sz="2400" b="0" i="0" u="none" strike="noStrike" kern="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实时性好</a:t>
            </a:r>
            <a:r>
              <a:rPr kumimoji="0" lang="zh-CN" sz="2400" b="0" i="0" u="none" strike="noStrike" kern="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可裁剪性好</a:t>
            </a:r>
            <a:r>
              <a:rPr kumimoji="0" lang="zh-CN" sz="2400" b="0" i="0" u="none" strike="noStrike" kern="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开发环境友好。</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42340" y="684530"/>
            <a:ext cx="10591165" cy="589470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9.	  Android</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目前，</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Google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Android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系统已经是家喻户晓的嵌入式操作系统，也是苹果（</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Apple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）公司的操作系统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的主要竞争对手。</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Android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系统基于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系统，是</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Google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2005</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年并购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Danger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公司后发展他们</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Android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计划的成果（当时由于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iPhone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取得了巨大成功，该计划实质上制定了与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竞争的策略）。</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Andy Rubin</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是这个计划的负责人，主要针对智能手持设备。</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Android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的运行库文件只有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250KB</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，最基本内存配置为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32MB</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内存、</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32MB</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闪存和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200MHz</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处理器。</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120775" y="1343660"/>
            <a:ext cx="10387330" cy="5235575"/>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lang="zh-CN" altLang="en-US" sz="2400" kern="0" noProof="0" dirty="0">
                <a:ln>
                  <a:noFill/>
                </a:ln>
                <a:effectLst/>
                <a:uLnTx/>
                <a:uFillTx/>
                <a:sym typeface="+mn-ea"/>
              </a:rPr>
              <a:t>开发</a:t>
            </a:r>
            <a:r>
              <a:rPr lang="en-US" altLang="zh-CN" sz="2400" kern="0" noProof="0" dirty="0">
                <a:ln>
                  <a:noFill/>
                </a:ln>
                <a:effectLst/>
                <a:uLnTx/>
                <a:uFillTx/>
                <a:sym typeface="+mn-ea"/>
              </a:rPr>
              <a:t>Android</a:t>
            </a:r>
            <a:r>
              <a:rPr lang="zh-CN" altLang="en-US" sz="2400" kern="0" noProof="0" dirty="0">
                <a:ln>
                  <a:noFill/>
                </a:ln>
                <a:effectLst/>
                <a:uLnTx/>
                <a:uFillTx/>
                <a:sym typeface="+mn-ea"/>
              </a:rPr>
              <a:t>系统应用程序与开发 </a:t>
            </a:r>
            <a:r>
              <a:rPr lang="en-US" altLang="zh-CN" sz="2400" kern="0" noProof="0" dirty="0">
                <a:ln>
                  <a:noFill/>
                </a:ln>
                <a:effectLst/>
                <a:uLnTx/>
                <a:uFillTx/>
                <a:sym typeface="+mn-ea"/>
              </a:rPr>
              <a:t>Windows CE</a:t>
            </a:r>
            <a:r>
              <a:rPr lang="zh-CN" altLang="en-US" sz="2400" kern="0" noProof="0" dirty="0">
                <a:ln>
                  <a:noFill/>
                </a:ln>
                <a:effectLst/>
                <a:uLnTx/>
                <a:uFillTx/>
                <a:sym typeface="+mn-ea"/>
              </a:rPr>
              <a:t>应用程序类似，可基于</a:t>
            </a:r>
            <a:r>
              <a:rPr lang="en-US" altLang="zh-CN" sz="2400" kern="0" noProof="0" dirty="0">
                <a:ln>
                  <a:noFill/>
                </a:ln>
                <a:effectLst/>
                <a:uLnTx/>
                <a:uFillTx/>
                <a:sym typeface="+mn-ea"/>
              </a:rPr>
              <a:t>SDK</a:t>
            </a:r>
            <a:r>
              <a:rPr lang="zh-CN" altLang="en-US" sz="2400" kern="0" noProof="0" dirty="0">
                <a:ln>
                  <a:noFill/>
                </a:ln>
                <a:effectLst/>
                <a:uLnTx/>
                <a:uFillTx/>
                <a:sym typeface="+mn-ea"/>
              </a:rPr>
              <a:t>包和</a:t>
            </a:r>
            <a:r>
              <a:rPr lang="en-US" altLang="zh-CN" sz="2400" kern="0" noProof="0" dirty="0">
                <a:ln>
                  <a:noFill/>
                </a:ln>
                <a:effectLst/>
                <a:uLnTx/>
                <a:uFillTx/>
                <a:sym typeface="+mn-ea"/>
              </a:rPr>
              <a:t>Eclipse</a:t>
            </a:r>
            <a:r>
              <a:rPr lang="zh-CN" altLang="en-US" sz="2400" kern="0" noProof="0" dirty="0">
                <a:ln>
                  <a:noFill/>
                </a:ln>
                <a:effectLst/>
                <a:uLnTx/>
                <a:uFillTx/>
                <a:sym typeface="+mn-ea"/>
              </a:rPr>
              <a:t>集成开发环境，或基于 </a:t>
            </a:r>
            <a:r>
              <a:rPr lang="en-US" altLang="zh-CN" sz="2400" kern="0" noProof="0" dirty="0">
                <a:ln>
                  <a:noFill/>
                </a:ln>
                <a:effectLst/>
                <a:uLnTx/>
                <a:uFillTx/>
                <a:sym typeface="+mn-ea"/>
              </a:rPr>
              <a:t>Android Studio</a:t>
            </a:r>
            <a:r>
              <a:rPr lang="zh-CN" altLang="en-US" sz="2400" kern="0" noProof="0" dirty="0">
                <a:ln>
                  <a:noFill/>
                </a:ln>
                <a:effectLst/>
                <a:uLnTx/>
                <a:uFillTx/>
                <a:sym typeface="+mn-ea"/>
              </a:rPr>
              <a:t>集成开发环境实现，就目前来说，相对于</a:t>
            </a:r>
            <a:r>
              <a:rPr lang="en-US" altLang="zh-CN" sz="2400" kern="0" noProof="0" dirty="0">
                <a:ln>
                  <a:noFill/>
                </a:ln>
                <a:effectLst/>
                <a:uLnTx/>
                <a:uFillTx/>
                <a:sym typeface="+mn-ea"/>
              </a:rPr>
              <a:t>Windows CE</a:t>
            </a:r>
            <a:r>
              <a:rPr lang="zh-CN" altLang="en-US" sz="2400" kern="0" noProof="0" dirty="0">
                <a:ln>
                  <a:noFill/>
                </a:ln>
                <a:effectLst/>
                <a:uLnTx/>
                <a:uFillTx/>
                <a:sym typeface="+mn-ea"/>
              </a:rPr>
              <a:t>和</a:t>
            </a:r>
            <a:r>
              <a:rPr lang="en-US" altLang="zh-CN" sz="2400" kern="0" noProof="0" dirty="0">
                <a:ln>
                  <a:noFill/>
                </a:ln>
                <a:effectLst/>
                <a:uLnTx/>
                <a:uFillTx/>
                <a:sym typeface="+mn-ea"/>
              </a:rPr>
              <a:t>iOS</a:t>
            </a:r>
            <a:r>
              <a:rPr lang="zh-CN" altLang="en-US" sz="2400" kern="0" noProof="0" dirty="0">
                <a:ln>
                  <a:noFill/>
                </a:ln>
                <a:effectLst/>
                <a:uLnTx/>
                <a:uFillTx/>
                <a:sym typeface="+mn-ea"/>
              </a:rPr>
              <a:t>，</a:t>
            </a:r>
            <a:r>
              <a:rPr lang="en-US" altLang="zh-CN" sz="2400" kern="0" noProof="0" dirty="0">
                <a:ln>
                  <a:noFill/>
                </a:ln>
                <a:effectLst/>
                <a:uLnTx/>
                <a:uFillTx/>
                <a:sym typeface="+mn-ea"/>
              </a:rPr>
              <a:t>Android</a:t>
            </a:r>
            <a:r>
              <a:rPr lang="zh-CN" altLang="en-US" sz="2400" kern="0" noProof="0" dirty="0">
                <a:ln>
                  <a:noFill/>
                </a:ln>
                <a:effectLst/>
                <a:uLnTx/>
                <a:uFillTx/>
                <a:sym typeface="+mn-ea"/>
              </a:rPr>
              <a:t>系统还没有明显的劣势。</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Android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是一种基于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的自由及开放源代码的操作系统，主要应用于移动设备，如智能手机和平板电脑。</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Android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逐渐扩展到平板电脑及其他领域上，如电视、数码相机、游戏机、智能手表等。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64565" y="506730"/>
            <a:ext cx="10521950" cy="605409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10. Windows CE</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Embedded Compact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（即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）是微软公司嵌入式、移动计算平台的基础，它是一个可抢先式、多任务、多线程并具有强大通信能力的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位嵌入式操作系统，是微软公司为移动应用、信息设备、消费电子和各种嵌人式应用而设计的实时系统。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是模块化的操作系统，主要包括</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个模块，即内核（</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Kernel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）、文件子系统、图形窗口事件子系统（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GWES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）和通信模块。</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嵌入式操作系统</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移植与应用随着嵌入式系统的开发成为行业热点。在嵌入式应用中移植</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系统，大大减轻了应用程序设计员的负担，不必每次从头开始设计软件，代码可重用率高。</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07415" y="817880"/>
            <a:ext cx="10589895" cy="589470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相对于其他嵌入式实时操作系统而言，</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具有以下优点。</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）具有美观的图形用户界面，而且该界面与桌面</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系统一脉相承，使得操作直观简单。</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）开发基于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的应用程序相对简单，因为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API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函数集是桌面</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API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函数的子集，熟悉桌面</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程序设计的程序员可以很快地掌握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应用程序的设计方法，所以，</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应用程序的开发成本较低。</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的文件管理功能非常强大，支持桌面</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系统下的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FAT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FAT32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51865" y="684530"/>
            <a:ext cx="10321290" cy="5894705"/>
          </a:xfrm>
          <a:prstGeom prst="rect">
            <a:avLst/>
          </a:prstGeom>
          <a:noFill/>
          <a:ln w="9525">
            <a:noFill/>
          </a:ln>
        </p:spPr>
        <p:txBody>
          <a:bodyPr vert="horz" wrap="square" lIns="91440" tIns="45720" rIns="91440" bIns="45720" numCol="1" anchor="t" anchorCtr="0" compatLnSpc="1">
            <a:normAutofit lnSpcReduction="1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lang="zh-CN" altLang="en-US" sz="2400" kern="0" noProof="0" dirty="0">
                <a:ln>
                  <a:noFill/>
                </a:ln>
                <a:effectLst/>
                <a:uLnTx/>
                <a:uFillTx/>
                <a:sym typeface="+mn-ea"/>
              </a:rPr>
              <a:t>（</a:t>
            </a:r>
            <a:r>
              <a:rPr lang="en-US" altLang="zh-CN" sz="2400" kern="0" noProof="0" dirty="0">
                <a:ln>
                  <a:noFill/>
                </a:ln>
                <a:effectLst/>
                <a:uLnTx/>
                <a:uFillTx/>
                <a:sym typeface="+mn-ea"/>
              </a:rPr>
              <a:t>4</a:t>
            </a:r>
            <a:r>
              <a:rPr lang="zh-CN" altLang="en-US" sz="2400" kern="0" noProof="0" dirty="0">
                <a:ln>
                  <a:noFill/>
                </a:ln>
                <a:effectLst/>
                <a:uLnTx/>
                <a:uFillTx/>
                <a:sym typeface="+mn-ea"/>
              </a:rPr>
              <a:t>）</a:t>
            </a:r>
            <a:r>
              <a:rPr lang="en-US" altLang="zh-CN" sz="2400" kern="0" noProof="0" dirty="0">
                <a:ln>
                  <a:noFill/>
                </a:ln>
                <a:effectLst/>
                <a:uLnTx/>
                <a:uFillTx/>
                <a:sym typeface="+mn-ea"/>
              </a:rPr>
              <a:t>Windows CE</a:t>
            </a:r>
            <a:r>
              <a:rPr lang="zh-CN" altLang="en-US" sz="2400" kern="0" noProof="0" dirty="0">
                <a:ln>
                  <a:noFill/>
                </a:ln>
                <a:effectLst/>
                <a:uLnTx/>
                <a:uFillTx/>
                <a:sym typeface="+mn-ea"/>
              </a:rPr>
              <a:t>的可移植性较好。</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lang="zh-CN" altLang="en-US" sz="2400" kern="0" noProof="0" dirty="0">
                <a:ln>
                  <a:noFill/>
                </a:ln>
                <a:effectLst/>
                <a:uLnTx/>
                <a:uFillTx/>
                <a:sym typeface="+mn-ea"/>
              </a:rPr>
              <a:t>（</a:t>
            </a:r>
            <a:r>
              <a:rPr lang="en-US" altLang="zh-CN" sz="2400" kern="0" noProof="0" dirty="0">
                <a:ln>
                  <a:noFill/>
                </a:ln>
                <a:effectLst/>
                <a:uLnTx/>
                <a:uFillTx/>
                <a:sym typeface="+mn-ea"/>
              </a:rPr>
              <a:t>5</a:t>
            </a:r>
            <a:r>
              <a:rPr lang="zh-CN" altLang="en-US" sz="2400" kern="0" noProof="0" dirty="0">
                <a:ln>
                  <a:noFill/>
                </a:ln>
                <a:effectLst/>
                <a:uLnTx/>
                <a:uFillTx/>
                <a:sym typeface="+mn-ea"/>
              </a:rPr>
              <a:t>）</a:t>
            </a:r>
            <a:r>
              <a:rPr lang="en-US" altLang="zh-CN" sz="2400" kern="0" noProof="0" dirty="0">
                <a:ln>
                  <a:noFill/>
                </a:ln>
                <a:effectLst/>
                <a:uLnTx/>
                <a:uFillTx/>
                <a:sym typeface="+mn-ea"/>
              </a:rPr>
              <a:t>Windows CE</a:t>
            </a:r>
            <a:r>
              <a:rPr lang="zh-CN" altLang="en-US" sz="2400" kern="0" noProof="0" dirty="0">
                <a:ln>
                  <a:noFill/>
                </a:ln>
                <a:effectLst/>
                <a:uLnTx/>
                <a:uFillTx/>
                <a:sym typeface="+mn-ea"/>
              </a:rPr>
              <a:t>下的设备驱动程序开发相对容易。</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lang="zh-CN" altLang="en-US" sz="2400" kern="0" noProof="0" dirty="0">
                <a:ln>
                  <a:noFill/>
                </a:ln>
                <a:effectLst/>
                <a:uLnTx/>
                <a:uFillTx/>
                <a:sym typeface="+mn-ea"/>
              </a:rPr>
              <a:t>（</a:t>
            </a:r>
            <a:r>
              <a:rPr lang="en-US" altLang="zh-CN" sz="2400" kern="0" noProof="0" dirty="0">
                <a:ln>
                  <a:noFill/>
                </a:ln>
                <a:effectLst/>
                <a:uLnTx/>
                <a:uFillTx/>
                <a:sym typeface="+mn-ea"/>
              </a:rPr>
              <a:t>6</a:t>
            </a:r>
            <a:r>
              <a:rPr lang="zh-CN" altLang="en-US" sz="2400" kern="0" noProof="0" dirty="0">
                <a:ln>
                  <a:noFill/>
                </a:ln>
                <a:effectLst/>
                <a:uLnTx/>
                <a:uFillTx/>
                <a:sym typeface="+mn-ea"/>
              </a:rPr>
              <a:t>）</a:t>
            </a:r>
            <a:r>
              <a:rPr lang="en-US" altLang="zh-CN" sz="2400" kern="0" noProof="0" dirty="0">
                <a:ln>
                  <a:noFill/>
                </a:ln>
                <a:effectLst/>
                <a:uLnTx/>
                <a:uFillTx/>
                <a:sym typeface="+mn-ea"/>
              </a:rPr>
              <a:t>Windows CE</a:t>
            </a:r>
            <a:r>
              <a:rPr lang="zh-CN" altLang="en-US" sz="2400" kern="0" noProof="0" dirty="0">
                <a:ln>
                  <a:noFill/>
                </a:ln>
                <a:effectLst/>
                <a:uLnTx/>
                <a:uFillTx/>
                <a:sym typeface="+mn-ea"/>
              </a:rPr>
              <a:t>的电源管理功能较好，主要体现在</a:t>
            </a:r>
            <a:r>
              <a:rPr lang="en-US" altLang="zh-CN" sz="2400" kern="0" noProof="0" dirty="0">
                <a:ln>
                  <a:noFill/>
                </a:ln>
                <a:effectLst/>
                <a:uLnTx/>
                <a:uFillTx/>
                <a:sym typeface="+mn-ea"/>
              </a:rPr>
              <a:t>Windows Phone</a:t>
            </a:r>
            <a:r>
              <a:rPr lang="zh-CN" altLang="en-US" sz="2400" kern="0" noProof="0" dirty="0">
                <a:ln>
                  <a:noFill/>
                </a:ln>
                <a:effectLst/>
                <a:uLnTx/>
                <a:uFillTx/>
                <a:sym typeface="+mn-ea"/>
              </a:rPr>
              <a:t>上。</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7</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的进程管理和中断处理机制较好。</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支持桌面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系统的众多文件格式，例如</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Word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Excel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等，这种兼容性方便桌面</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用户在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设备上处理文档和数据。</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凭借上述的突出优点，在便携设备、信息家电和工业监控等领域得到了广泛的应用。</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noChangeArrowheads="1"/>
          </p:cNvSpPr>
          <p:nvPr>
            <p:custDataLst>
              <p:tags r:id="rId1"/>
            </p:custDataLst>
          </p:nvPr>
        </p:nvSpPr>
        <p:spPr>
          <a:xfrm>
            <a:off x="695960" y="1364615"/>
            <a:ext cx="10948035" cy="514223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000" b="0" i="0" u="none" strike="noStrike" kern="0" cap="none" spc="0" normalizeH="0" baseline="0" noProof="0" dirty="0">
                <a:ln>
                  <a:noFill/>
                </a:ln>
                <a:solidFill>
                  <a:schemeClr val="tx1"/>
                </a:solidFill>
                <a:effectLst/>
                <a:uLnTx/>
                <a:uFillTx/>
                <a:latin typeface="+mn-lt"/>
                <a:ea typeface="+mn-ea"/>
                <a:cs typeface="+mn-cs"/>
              </a:rPr>
              <a:t>从理论上讲，基于操作系统的开发模式具有快捷、高效的特点，开发的软件移植性、后期维护性、程序稳健性等都比较好。但不是所有系统都要基于操作系统，因为这种模式要求开发者对操作系统的原理有比较深入的掌握，一般功能比较简单的系统，不建议使用操作系统，毕竟操作系统也占用系统资源；也不是所有系统都能使用操作系统，因为操作系统对系统的硬件有一定的要求。</a:t>
            </a: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000" b="0" i="0" u="none" strike="noStrike" kern="0" cap="none" spc="0" normalizeH="0" baseline="0" noProof="0" dirty="0">
                <a:ln>
                  <a:noFill/>
                </a:ln>
                <a:solidFill>
                  <a:schemeClr val="tx1"/>
                </a:solidFill>
                <a:effectLst/>
                <a:uLnTx/>
                <a:uFillTx/>
                <a:latin typeface="+mn-lt"/>
                <a:ea typeface="+mn-ea"/>
                <a:cs typeface="+mn-cs"/>
              </a:rPr>
              <a:t>因此，在通常情况下，虽然</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STM32</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单片机是</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32</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位系统，但不主张嵌入操作系统。如果系统足够复杂，任务足够多，又或者有类似于网络通信、文件处理、图形接口需求加入时，不得不引入操作系统来管理软硬件资源时，也要选择轻量化的操作系统，比如选择</a:t>
            </a:r>
            <a:r>
              <a:rPr kumimoji="0" lang="en-US" altLang="zh-CN" sz="2000" b="0" i="0" u="none" strike="noStrike" kern="0" cap="none" spc="0" normalizeH="0" baseline="0" noProof="0" dirty="0" err="1">
                <a:ln>
                  <a:noFill/>
                </a:ln>
                <a:solidFill>
                  <a:schemeClr val="tx1"/>
                </a:solidFill>
                <a:effectLst/>
                <a:uLnTx/>
                <a:uFillTx/>
                <a:latin typeface="+mn-lt"/>
                <a:ea typeface="+mn-ea"/>
                <a:cs typeface="+mn-cs"/>
              </a:rPr>
              <a:t>μC</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/OS-II</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的比较多，其相应的参考资源也比较多；建议不要选择 </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Android</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和</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Windows CE</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这样的重量级的操作系统，因为</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STM32F1</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系列微控制器硬件系统在未进行扩展时，是不能满足此类操作系统的运行需求的。</a:t>
            </a:r>
            <a:endParaRPr kumimoji="0" lang="zh-CN" altLang="zh-CN" sz="20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000" b="0" i="0" u="none" strike="noStrike" kern="0" cap="none" spc="0" normalizeH="0" baseline="0" noProof="0" dirty="0">
              <a:ln>
                <a:noFill/>
              </a:ln>
              <a:solidFill>
                <a:schemeClr val="tx1"/>
              </a:solidFill>
              <a:effectLst/>
              <a:uLnTx/>
              <a:uFillTx/>
              <a:latin typeface="+mn-lt"/>
              <a:ea typeface="+mn-ea"/>
              <a:cs typeface="+mn-cs"/>
            </a:endParaRPr>
          </a:p>
        </p:txBody>
      </p:sp>
      <p:sp>
        <p:nvSpPr>
          <p:cNvPr id="9" name="标题 8"/>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1.4.6  软件架构选择建议</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920115" y="1092200"/>
            <a:ext cx="10389870" cy="562102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lang="zh-CN" altLang="en-US" sz="2400" kern="0" noProof="0" dirty="0">
                <a:ln>
                  <a:noFill/>
                </a:ln>
                <a:effectLst/>
                <a:uLnTx/>
                <a:uFillTx/>
                <a:sym typeface="+mn-ea"/>
              </a:rPr>
              <a:t>主要要求如下：</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lang="en-US" altLang="zh-CN" sz="2400" kern="0" noProof="0" dirty="0">
                <a:ln>
                  <a:noFill/>
                </a:ln>
                <a:effectLst/>
                <a:uLnTx/>
                <a:uFillTx/>
                <a:sym typeface="+mn-ea"/>
              </a:rPr>
              <a:t>1</a:t>
            </a:r>
            <a:r>
              <a:rPr lang="zh-CN" altLang="en-US" sz="2400" kern="0" noProof="0" dirty="0">
                <a:ln>
                  <a:noFill/>
                </a:ln>
                <a:effectLst/>
                <a:uLnTx/>
                <a:uFillTx/>
                <a:sym typeface="+mn-ea"/>
              </a:rPr>
              <a:t>）能面对控制对象，例如面对物理量传感器的信号输入，面对人机交互的操作控制，面对对象的伺服驱动和控制。</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indent="611505">
              <a:lnSpc>
                <a:spcPct val="150000"/>
              </a:lnSpc>
              <a:buNone/>
            </a:pPr>
            <a:r>
              <a:rPr lang="en-US" altLang="zh-CN" sz="2400" dirty="0">
                <a:solidFill>
                  <a:schemeClr val="tx1"/>
                </a:solidFill>
              </a:rPr>
              <a:t>2</a:t>
            </a:r>
            <a:r>
              <a:rPr lang="zh-CN" altLang="en-US" sz="2400" dirty="0">
                <a:solidFill>
                  <a:schemeClr val="tx1"/>
                </a:solidFill>
              </a:rPr>
              <a:t>）可嵌入到应用系统。由于体积小，低功耗，价格低廉，可方便地嵌入到应用系统和电子产品中。</a:t>
            </a:r>
            <a:endParaRPr lang="zh-CN" altLang="en-US" sz="2400" dirty="0">
              <a:solidFill>
                <a:schemeClr val="tx1"/>
              </a:solidFill>
            </a:endParaRPr>
          </a:p>
          <a:p>
            <a:pPr marL="0" indent="611505">
              <a:lnSpc>
                <a:spcPct val="150000"/>
              </a:lnSpc>
              <a:buNone/>
            </a:pPr>
            <a:r>
              <a:rPr lang="en-US" altLang="zh-CN" sz="2400" dirty="0">
                <a:solidFill>
                  <a:schemeClr val="tx1"/>
                </a:solidFill>
              </a:rPr>
              <a:t>3</a:t>
            </a:r>
            <a:r>
              <a:rPr lang="zh-CN" altLang="en-US" sz="2400" dirty="0">
                <a:solidFill>
                  <a:schemeClr val="tx1"/>
                </a:solidFill>
              </a:rPr>
              <a:t>）能在工业现场环境中长时间可靠运行。</a:t>
            </a:r>
            <a:endParaRPr lang="zh-CN" altLang="en-US" sz="2400" dirty="0">
              <a:solidFill>
                <a:schemeClr val="tx1"/>
              </a:solidFill>
            </a:endParaRPr>
          </a:p>
          <a:p>
            <a:pPr marL="0" indent="611505">
              <a:lnSpc>
                <a:spcPct val="150000"/>
              </a:lnSpc>
              <a:buNone/>
            </a:pPr>
            <a:r>
              <a:rPr lang="en-US" altLang="zh-CN" sz="2400" dirty="0">
                <a:solidFill>
                  <a:schemeClr val="tx1"/>
                </a:solidFill>
              </a:rPr>
              <a:t>4</a:t>
            </a:r>
            <a:r>
              <a:rPr lang="zh-CN" altLang="en-US" sz="2400" dirty="0">
                <a:solidFill>
                  <a:schemeClr val="tx1"/>
                </a:solidFill>
              </a:rPr>
              <a:t>）控制功能优良。对外部的各种模拟和数字信号能及时地捕捉，对多种不同的控制对象能灵活地进行实时控制。</a:t>
            </a:r>
            <a:endParaRPr lang="zh-CN" altLang="en-US" sz="2400" dirty="0">
              <a:solidFill>
                <a:schemeClr val="tx1"/>
              </a:solidFill>
            </a:endParaRPr>
          </a:p>
        </p:txBody>
      </p:sp>
    </p:spTree>
    <p:custDataLst>
      <p:tags r:id="rId2"/>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标题 16"/>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1.5 嵌人式系统的分类</a:t>
            </a:r>
            <a:endParaRPr lang="zh-CN" altLang="en-US" sz="2400">
              <a:solidFill>
                <a:srgbClr val="000000"/>
              </a:solidFill>
              <a:latin typeface="微软雅黑" panose="020B0503020204020204" charset="-122"/>
              <a:ea typeface="微软雅黑" panose="020B0503020204020204" charset="-122"/>
              <a:sym typeface="+mn-ea"/>
            </a:endParaRPr>
          </a:p>
        </p:txBody>
      </p:sp>
      <p:sp>
        <p:nvSpPr>
          <p:cNvPr id="14" name="Rectangle 3"/>
          <p:cNvSpPr>
            <a:spLocks noGrp="1"/>
          </p:cNvSpPr>
          <p:nvPr>
            <p:custDataLst>
              <p:tags r:id="rId2"/>
            </p:custDataLst>
          </p:nvPr>
        </p:nvSpPr>
        <p:spPr>
          <a:xfrm>
            <a:off x="696000" y="1364400"/>
            <a:ext cx="10800000" cy="48132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嵌入式系统应用非常广泛，其分类也可以有多种多样的方式。可以按嵌入式系统的应用对象进行分类，也可以按嵌入式系统的功能和性能进行分类，还可以按嵌入式系统的结构复杂度进行分类。</a:t>
            </a:r>
            <a:endParaRPr lang="zh-CN" altLang="en-US" sz="2400" dirty="0">
              <a:solidFill>
                <a:schemeClr val="tx1"/>
              </a:solidFill>
            </a:endParaRPr>
          </a:p>
        </p:txBody>
      </p:sp>
    </p:spTree>
    <p:custDataLst>
      <p:tags r:id="rId3"/>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p:cNvSpPr>
          <p:nvPr>
            <p:custDataLst>
              <p:tags r:id="rId1"/>
            </p:custDataLst>
          </p:nvPr>
        </p:nvSpPr>
        <p:spPr>
          <a:xfrm>
            <a:off x="1380490" y="1314450"/>
            <a:ext cx="9554845" cy="5264150"/>
          </a:xfrm>
          <a:prstGeom prst="rect">
            <a:avLst/>
          </a:prstGeom>
          <a:noFill/>
          <a:ln w="9525">
            <a:noFill/>
          </a:ln>
        </p:spPr>
        <p:txBody>
          <a:bodyPr vert="horz" wrap="square" lIns="91440" tIns="45720" rIns="91440" bIns="45720" anchor="t" anchorCtr="0">
            <a:normAutofit lnSpcReduction="2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按应用对象来分类，嵌入式系统主要分为军用嵌入式系统和民用嵌入式系统两大类。</a:t>
            </a:r>
            <a:endParaRPr lang="zh-CN" altLang="en-US" sz="2400" dirty="0">
              <a:solidFill>
                <a:schemeClr val="tx1"/>
              </a:solidFill>
            </a:endParaRPr>
          </a:p>
          <a:p>
            <a:pPr marL="0" indent="611505" algn="just">
              <a:lnSpc>
                <a:spcPct val="150000"/>
              </a:lnSpc>
              <a:buNone/>
            </a:pPr>
            <a:r>
              <a:rPr lang="zh-CN" altLang="en-US" sz="2400" dirty="0">
                <a:solidFill>
                  <a:schemeClr val="tx1"/>
                </a:solidFill>
              </a:rPr>
              <a:t>军用嵌入式系统又可分为车载、舰载、机载、弹载、星载等，通常以机箱、插件甚至芯片形式嵌入相应设备和武器系统之中。军用嵌入式系统除了在体积小、重量轻、性能好等方面的要求之外，往往也对苛刻工作环境的适应性和可靠性提出了严格的要求。</a:t>
            </a:r>
            <a:endParaRPr lang="zh-CN" altLang="en-US" sz="2400" dirty="0">
              <a:solidFill>
                <a:schemeClr val="tx1"/>
              </a:solidFill>
            </a:endParaRPr>
          </a:p>
          <a:p>
            <a:pPr marL="0" indent="611505" algn="just">
              <a:lnSpc>
                <a:spcPct val="150000"/>
              </a:lnSpc>
              <a:buNone/>
            </a:pPr>
            <a:r>
              <a:rPr lang="zh-CN" altLang="en-US" sz="2400" dirty="0">
                <a:solidFill>
                  <a:schemeClr val="tx1"/>
                </a:solidFill>
              </a:rPr>
              <a:t>民用嵌入式系统又可按其应用的商业、工业和汽车等领域来进行分类，主要考虑的是温度适应能力、抗干扰能力以及价格等因素。</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
        <p:nvSpPr>
          <p:cNvPr id="6" name="Rectangle 6"/>
          <p:cNvSpPr>
            <a:spLocks noGrp="1"/>
          </p:cNvSpPr>
          <p:nvPr>
            <p:custDataLst>
              <p:tags r:id="rId2"/>
            </p:custDataLst>
          </p:nvPr>
        </p:nvSpPr>
        <p:spPr>
          <a:xfrm>
            <a:off x="1438275" y="617220"/>
            <a:ext cx="4994275" cy="583565"/>
          </a:xfrm>
          <a:prstGeom prst="rect">
            <a:avLst/>
          </a:prstGeom>
          <a:noFill/>
          <a:ln w="9525">
            <a:noFill/>
          </a:ln>
        </p:spPr>
        <p:txBody>
          <a:bodyPr vert="horz" wrap="square" lIns="91440" tIns="45720" rIns="91440" bIns="45720" anchor="ctr" anchorCtr="0">
            <a:normAutofit/>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algn="l" eaLnBrk="1" fontAlgn="auto" hangingPunct="1">
              <a:buClrTx/>
              <a:buSzTx/>
              <a:buFontTx/>
            </a:pPr>
            <a:r>
              <a:rPr lang="zh-CN" altLang="en-US" sz="2400" b="1">
                <a:solidFill>
                  <a:srgbClr val="000000"/>
                </a:solidFill>
                <a:latin typeface="微软雅黑" panose="020B0503020204020204" charset="-122"/>
                <a:ea typeface="微软雅黑" panose="020B0503020204020204" charset="-122"/>
              </a:rPr>
              <a:t>1.5.1 按应用对象的分类</a:t>
            </a:r>
            <a:endParaRPr lang="zh-CN" altLang="en-US" sz="2400" b="1">
              <a:solidFill>
                <a:srgbClr val="000000"/>
              </a:solidFill>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 3"/>
          <p:cNvSpPr>
            <a:spLocks noGrp="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按功能和性能来分类，嵌入式系统主要分为独立嵌入式系统、实时嵌入式系统、网络嵌入式系统和移动嵌入式系统等类别。</a:t>
            </a:r>
            <a:endParaRPr lang="zh-CN" altLang="en-US" sz="2400" dirty="0">
              <a:solidFill>
                <a:schemeClr val="tx1"/>
              </a:solidFill>
            </a:endParaRPr>
          </a:p>
          <a:p>
            <a:pPr marL="0" indent="611505" algn="just">
              <a:lnSpc>
                <a:spcPct val="150000"/>
              </a:lnSpc>
              <a:buNone/>
            </a:pPr>
            <a:r>
              <a:rPr lang="zh-CN" altLang="en-US" sz="2400" dirty="0">
                <a:solidFill>
                  <a:schemeClr val="tx1"/>
                </a:solidFill>
              </a:rPr>
              <a:t>独立嵌入式系统是指能够独立工作的嵌入式系统，它们从模拟或数字端口采集信号，经信号转换和计算处理后，通过所连接的驱动、显示或控制设备输出结果数据。常见的计算器、音视频播放机、数码相机、视频游戏机、微波炉等就是独立嵌入式系统的典型实例。</a:t>
            </a:r>
            <a:endParaRPr lang="zh-CN" altLang="en-US" sz="2400" dirty="0">
              <a:solidFill>
                <a:schemeClr val="tx1"/>
              </a:solidFill>
            </a:endParaRPr>
          </a:p>
          <a:p>
            <a:pPr marL="0" indent="611505" algn="just">
              <a:lnSpc>
                <a:spcPct val="150000"/>
              </a:lnSpc>
              <a:buNone/>
            </a:pPr>
            <a:r>
              <a:rPr lang="zh-CN" altLang="en-US" sz="2400" dirty="0">
                <a:solidFill>
                  <a:schemeClr val="tx1"/>
                </a:solidFill>
              </a:rPr>
              <a:t>实时嵌入式系统是指在一定的时间约束（截止时间）条件下完成任务执行过程的嵌入式系统。</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
        <p:nvSpPr>
          <p:cNvPr id="17" name="标题 16"/>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1.5.2 按功能和性能的分类</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1334770" y="1501775"/>
            <a:ext cx="9589770" cy="5076825"/>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网络嵌入式系统是指连接着局域网、广域网或互联网的嵌入式系统。</a:t>
            </a:r>
            <a:endParaRPr lang="zh-CN" altLang="en-US" sz="2400" dirty="0">
              <a:solidFill>
                <a:schemeClr val="tx1"/>
              </a:solidFill>
            </a:endParaRPr>
          </a:p>
          <a:p>
            <a:pPr marL="0" indent="611505" algn="just">
              <a:lnSpc>
                <a:spcPct val="150000"/>
              </a:lnSpc>
              <a:buNone/>
            </a:pPr>
            <a:r>
              <a:rPr lang="zh-CN" altLang="en-US" sz="2400" dirty="0">
                <a:solidFill>
                  <a:schemeClr val="tx1"/>
                </a:solidFill>
              </a:rPr>
              <a:t>移动嵌入式系统是指具有便携性和移动性的嵌入式系统，如手机、手表、智能手环、数码相机、便携式播放器以及智能可穿戴设备等。移动嵌入式系统是目前嵌入式系统中最受欢迎的分类。</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Tree>
    <p:custDataLst>
      <p:tags r:id="rId2"/>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 3"/>
          <p:cNvSpPr>
            <a:spLocks noGrp="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按结构复杂度来分类，嵌入式系统主要分为小型嵌入式系统、中型嵌入式系统和复杂嵌入式系统三大类。</a:t>
            </a:r>
            <a:endParaRPr lang="zh-CN" altLang="en-US" sz="2400" dirty="0">
              <a:solidFill>
                <a:schemeClr val="tx1"/>
              </a:solidFill>
            </a:endParaRPr>
          </a:p>
          <a:p>
            <a:pPr marL="0" indent="611505" algn="just">
              <a:lnSpc>
                <a:spcPct val="150000"/>
              </a:lnSpc>
              <a:buNone/>
            </a:pPr>
            <a:r>
              <a:rPr lang="zh-CN" altLang="en-US" sz="2400" dirty="0">
                <a:solidFill>
                  <a:schemeClr val="tx1"/>
                </a:solidFill>
              </a:rPr>
              <a:t>小型嵌入式系统通常是指以</a:t>
            </a:r>
            <a:r>
              <a:rPr lang="en-US" altLang="zh-CN" sz="2400" dirty="0">
                <a:solidFill>
                  <a:schemeClr val="tx1"/>
                </a:solidFill>
              </a:rPr>
              <a:t>8</a:t>
            </a:r>
            <a:r>
              <a:rPr lang="zh-CN" altLang="en-US" sz="2400" dirty="0">
                <a:solidFill>
                  <a:schemeClr val="tx1"/>
                </a:solidFill>
              </a:rPr>
              <a:t>位或</a:t>
            </a:r>
            <a:r>
              <a:rPr lang="en-US" altLang="zh-CN" sz="2400" dirty="0">
                <a:solidFill>
                  <a:schemeClr val="tx1"/>
                </a:solidFill>
              </a:rPr>
              <a:t>16</a:t>
            </a:r>
            <a:r>
              <a:rPr lang="zh-CN" altLang="en-US" sz="2400" dirty="0">
                <a:solidFill>
                  <a:schemeClr val="tx1"/>
                </a:solidFill>
              </a:rPr>
              <a:t>位处理器为核心设计的嵌入式系统。其处理器的内存（</a:t>
            </a:r>
            <a:r>
              <a:rPr lang="en-US" altLang="zh-CN" sz="2400" dirty="0">
                <a:solidFill>
                  <a:schemeClr val="tx1"/>
                </a:solidFill>
              </a:rPr>
              <a:t>RAM</a:t>
            </a:r>
            <a:r>
              <a:rPr lang="zh-CN" altLang="en-US" sz="2400" dirty="0">
                <a:solidFill>
                  <a:schemeClr val="tx1"/>
                </a:solidFill>
              </a:rPr>
              <a:t>）、程序存储器（</a:t>
            </a:r>
            <a:r>
              <a:rPr lang="en-US" altLang="zh-CN" sz="2400" dirty="0">
                <a:solidFill>
                  <a:schemeClr val="tx1"/>
                </a:solidFill>
              </a:rPr>
              <a:t>ROM</a:t>
            </a:r>
            <a:r>
              <a:rPr lang="zh-CN" altLang="en-US" sz="2400" dirty="0">
                <a:solidFill>
                  <a:schemeClr val="tx1"/>
                </a:solidFill>
              </a:rPr>
              <a:t>）和处理速度等资源都相对有限，应用程序一般用汇编语言或者嵌入式</a:t>
            </a:r>
            <a:r>
              <a:rPr lang="en-US" altLang="zh-CN" sz="2400" dirty="0">
                <a:solidFill>
                  <a:schemeClr val="tx1"/>
                </a:solidFill>
              </a:rPr>
              <a:t>C</a:t>
            </a:r>
            <a:r>
              <a:rPr lang="zh-CN" altLang="en-US" sz="2400" dirty="0">
                <a:solidFill>
                  <a:schemeClr val="tx1"/>
                </a:solidFill>
              </a:rPr>
              <a:t>语言来编写，通过汇编器或／和编译器进行汇编或</a:t>
            </a:r>
            <a:r>
              <a:rPr lang="en-US" altLang="zh-CN" sz="2400" dirty="0">
                <a:solidFill>
                  <a:schemeClr val="tx1"/>
                </a:solidFill>
              </a:rPr>
              <a:t>/</a:t>
            </a:r>
            <a:r>
              <a:rPr lang="zh-CN" altLang="en-US" sz="2400" dirty="0">
                <a:solidFill>
                  <a:schemeClr val="tx1"/>
                </a:solidFill>
              </a:rPr>
              <a:t>和编译后生成可执行的机器码，并采用编程器将机器码烧写到处理器的程序存储器中。例如，电饭锅、洗衣机、微波炉、键盘等就是小型嵌入式系统的一些常见实例。</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
        <p:nvSpPr>
          <p:cNvPr id="17" name="标题 16"/>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1.5.3 按结构复杂度的分类</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830580" y="1179830"/>
            <a:ext cx="10723880" cy="499300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000" dirty="0">
                <a:solidFill>
                  <a:schemeClr val="tx1"/>
                </a:solidFill>
              </a:rPr>
              <a:t>中型嵌入式系统通常是指以</a:t>
            </a:r>
            <a:r>
              <a:rPr lang="en-US" altLang="zh-CN" sz="2000" dirty="0">
                <a:solidFill>
                  <a:schemeClr val="tx1"/>
                </a:solidFill>
              </a:rPr>
              <a:t>16</a:t>
            </a:r>
            <a:r>
              <a:rPr lang="zh-CN" altLang="en-US" sz="2000" dirty="0">
                <a:solidFill>
                  <a:schemeClr val="tx1"/>
                </a:solidFill>
              </a:rPr>
              <a:t>位、</a:t>
            </a:r>
            <a:r>
              <a:rPr lang="en-US" altLang="zh-CN" sz="2000" dirty="0">
                <a:solidFill>
                  <a:schemeClr val="tx1"/>
                </a:solidFill>
              </a:rPr>
              <a:t>32</a:t>
            </a:r>
            <a:r>
              <a:rPr lang="zh-CN" altLang="en-US" sz="2000" dirty="0">
                <a:solidFill>
                  <a:schemeClr val="tx1"/>
                </a:solidFill>
              </a:rPr>
              <a:t>位处理器或数字信号处理器为核心设计的嵌入式系统。这类嵌入式系统相较于小型位、</a:t>
            </a:r>
            <a:r>
              <a:rPr lang="en-US" altLang="zh-CN" sz="2000" dirty="0">
                <a:solidFill>
                  <a:schemeClr val="tx1"/>
                </a:solidFill>
              </a:rPr>
              <a:t>32</a:t>
            </a:r>
            <a:r>
              <a:rPr lang="zh-CN" altLang="en-US" sz="2000" dirty="0">
                <a:solidFill>
                  <a:schemeClr val="tx1"/>
                </a:solidFill>
              </a:rPr>
              <a:t>位处理合政高的硬件和软件复杂性，嵌入式应用要用</a:t>
            </a:r>
            <a:r>
              <a:rPr lang="en-US" altLang="zh-CN" sz="2000" dirty="0">
                <a:solidFill>
                  <a:schemeClr val="tx1"/>
                </a:solidFill>
              </a:rPr>
              <a:t>C</a:t>
            </a:r>
            <a:r>
              <a:rPr lang="zh-CN" altLang="en-US" sz="2000" dirty="0">
                <a:solidFill>
                  <a:schemeClr val="tx1"/>
                </a:solidFill>
              </a:rPr>
              <a:t>、</a:t>
            </a:r>
            <a:r>
              <a:rPr lang="en-US" altLang="zh-CN" sz="2000" dirty="0">
                <a:solidFill>
                  <a:schemeClr val="tx1"/>
                </a:solidFill>
              </a:rPr>
              <a:t>C</a:t>
            </a:r>
            <a:r>
              <a:rPr lang="zh-CN" altLang="en-US" sz="2000" dirty="0">
                <a:solidFill>
                  <a:schemeClr val="tx1"/>
                </a:solidFill>
              </a:rPr>
              <a:t>＋</a:t>
            </a:r>
            <a:r>
              <a:rPr lang="en-US" altLang="zh-CN" sz="2000" dirty="0">
                <a:solidFill>
                  <a:schemeClr val="tx1"/>
                </a:solidFill>
              </a:rPr>
              <a:t>H</a:t>
            </a:r>
            <a:r>
              <a:rPr lang="zh-CN" altLang="en-US" sz="2000" dirty="0">
                <a:solidFill>
                  <a:schemeClr val="tx1"/>
                </a:solidFill>
              </a:rPr>
              <a:t>、</a:t>
            </a:r>
            <a:r>
              <a:rPr lang="en-US" altLang="zh-CN" sz="2000" dirty="0">
                <a:solidFill>
                  <a:schemeClr val="tx1"/>
                </a:solidFill>
              </a:rPr>
              <a:t>Java</a:t>
            </a:r>
            <a:r>
              <a:rPr lang="zh-CN" altLang="en-US" sz="2000" dirty="0">
                <a:solidFill>
                  <a:schemeClr val="tx1"/>
                </a:solidFill>
              </a:rPr>
              <a:t>、实时操作系统、调试器、模拟器和集成开发环境等工具进行开发，如</a:t>
            </a:r>
            <a:r>
              <a:rPr lang="en-US" altLang="zh-CN" sz="2000" dirty="0">
                <a:solidFill>
                  <a:schemeClr val="tx1"/>
                </a:solidFill>
              </a:rPr>
              <a:t>POS</a:t>
            </a:r>
            <a:r>
              <a:rPr lang="zh-CN" altLang="en-US" sz="2000" dirty="0">
                <a:solidFill>
                  <a:schemeClr val="tx1"/>
                </a:solidFill>
              </a:rPr>
              <a:t>机、不间断电源（</a:t>
            </a:r>
            <a:r>
              <a:rPr lang="en-US" altLang="zh-CN" sz="2000" dirty="0">
                <a:solidFill>
                  <a:schemeClr val="tx1"/>
                </a:solidFill>
              </a:rPr>
              <a:t>UPS</a:t>
            </a:r>
            <a:r>
              <a:rPr lang="zh-CN" altLang="en-US" sz="2000" dirty="0">
                <a:solidFill>
                  <a:schemeClr val="tx1"/>
                </a:solidFill>
              </a:rPr>
              <a:t>）、扫描仪、机顶盒等。</a:t>
            </a:r>
            <a:endParaRPr lang="zh-CN" altLang="en-US" sz="2000" dirty="0">
              <a:solidFill>
                <a:schemeClr val="tx1"/>
              </a:solidFill>
            </a:endParaRPr>
          </a:p>
          <a:p>
            <a:pPr marL="0" indent="611505" algn="just">
              <a:lnSpc>
                <a:spcPct val="150000"/>
              </a:lnSpc>
              <a:buNone/>
            </a:pPr>
            <a:r>
              <a:rPr lang="zh-CN" altLang="en-US" sz="2000" dirty="0">
                <a:solidFill>
                  <a:schemeClr val="tx1"/>
                </a:solidFill>
              </a:rPr>
              <a:t>复杂嵌入式系统与小型和中型嵌入式系统相比具有极高的硬件和软件复杂性，执行更为复杂的功能，需要采用性能更高的</a:t>
            </a:r>
            <a:r>
              <a:rPr lang="en-US" altLang="zh-CN" sz="2000" dirty="0">
                <a:solidFill>
                  <a:schemeClr val="tx1"/>
                </a:solidFill>
              </a:rPr>
              <a:t>32</a:t>
            </a:r>
            <a:r>
              <a:rPr lang="zh-CN" altLang="en-US" sz="2000" dirty="0">
                <a:solidFill>
                  <a:schemeClr val="tx1"/>
                </a:solidFill>
              </a:rPr>
              <a:t>位或</a:t>
            </a:r>
            <a:r>
              <a:rPr lang="en-US" altLang="zh-CN" sz="2000" dirty="0">
                <a:solidFill>
                  <a:schemeClr val="tx1"/>
                </a:solidFill>
              </a:rPr>
              <a:t>64</a:t>
            </a:r>
            <a:r>
              <a:rPr lang="zh-CN" altLang="en-US" sz="2000" dirty="0">
                <a:solidFill>
                  <a:schemeClr val="tx1"/>
                </a:solidFill>
              </a:rPr>
              <a:t>位处理器、专用集成电路（</a:t>
            </a:r>
            <a:r>
              <a:rPr lang="en-US" altLang="zh-CN" sz="2000" dirty="0">
                <a:solidFill>
                  <a:schemeClr val="tx1"/>
                </a:solidFill>
              </a:rPr>
              <a:t>ASIC</a:t>
            </a:r>
            <a:r>
              <a:rPr lang="zh-CN" altLang="en-US" sz="2000" dirty="0">
                <a:solidFill>
                  <a:schemeClr val="tx1"/>
                </a:solidFill>
              </a:rPr>
              <a:t>）或现场可编程逻辑阵列（</a:t>
            </a:r>
            <a:r>
              <a:rPr lang="en-US" altLang="zh-CN" sz="2000" dirty="0">
                <a:solidFill>
                  <a:schemeClr val="tx1"/>
                </a:solidFill>
              </a:rPr>
              <a:t>FPGA</a:t>
            </a:r>
            <a:r>
              <a:rPr lang="zh-CN" altLang="en-US" sz="2000" dirty="0">
                <a:solidFill>
                  <a:schemeClr val="tx1"/>
                </a:solidFill>
              </a:rPr>
              <a:t>）器件来进行设计。这类嵌入式系统有着很高的性能要求，需要通过软、硬件协同设计的方式将图形用户界面、多种通信接口、网络协议、文件系统甚至数据库等软、硬件组件进行有效封装。例如，网络交换机、无线路由器、</a:t>
            </a:r>
            <a:r>
              <a:rPr lang="en-US" altLang="zh-CN" sz="2000" dirty="0">
                <a:solidFill>
                  <a:schemeClr val="tx1"/>
                </a:solidFill>
              </a:rPr>
              <a:t>IP</a:t>
            </a:r>
            <a:r>
              <a:rPr lang="zh-CN" altLang="en-US" sz="2000" dirty="0">
                <a:solidFill>
                  <a:schemeClr val="tx1"/>
                </a:solidFill>
              </a:rPr>
              <a:t>摄像头、嵌入式</a:t>
            </a:r>
            <a:r>
              <a:rPr lang="en-US" altLang="zh-CN" sz="2000" dirty="0">
                <a:solidFill>
                  <a:schemeClr val="tx1"/>
                </a:solidFill>
              </a:rPr>
              <a:t>Web</a:t>
            </a:r>
            <a:r>
              <a:rPr lang="zh-CN" altLang="en-US" sz="2000" dirty="0">
                <a:solidFill>
                  <a:schemeClr val="tx1"/>
                </a:solidFill>
              </a:rPr>
              <a:t>服务器等系统就属于复杂嵌入式系统。</a:t>
            </a:r>
            <a:endParaRPr lang="zh-CN" altLang="en-US" sz="2000" dirty="0">
              <a:solidFill>
                <a:schemeClr val="tx1"/>
              </a:solidFill>
            </a:endParaRPr>
          </a:p>
          <a:p>
            <a:pPr marL="0" indent="611505" algn="just">
              <a:lnSpc>
                <a:spcPct val="150000"/>
              </a:lnSpc>
              <a:buNone/>
            </a:pPr>
            <a:endParaRPr lang="zh-CN" altLang="en-US" sz="2000" dirty="0">
              <a:solidFill>
                <a:schemeClr val="tx1"/>
              </a:solidFill>
            </a:endParaRPr>
          </a:p>
        </p:txBody>
      </p:sp>
    </p:spTree>
    <p:custDataLst>
      <p:tags r:id="rId2"/>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标题 16"/>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1.6 嵌入式系统的应用领域</a:t>
            </a:r>
            <a:endParaRPr lang="zh-CN" altLang="en-US" sz="2400">
              <a:solidFill>
                <a:srgbClr val="000000"/>
              </a:solidFill>
              <a:latin typeface="微软雅黑" panose="020B0503020204020204" charset="-122"/>
              <a:ea typeface="微软雅黑" panose="020B0503020204020204" charset="-122"/>
              <a:sym typeface="+mn-ea"/>
            </a:endParaRPr>
          </a:p>
        </p:txBody>
      </p:sp>
      <p:sp>
        <p:nvSpPr>
          <p:cNvPr id="14" name="Rectangle 3"/>
          <p:cNvSpPr>
            <a:spLocks noGrp="1"/>
          </p:cNvSpPr>
          <p:nvPr>
            <p:custDataLst>
              <p:tags r:id="rId2"/>
            </p:custDataLst>
          </p:nvPr>
        </p:nvSpPr>
        <p:spPr>
          <a:xfrm>
            <a:off x="696000" y="1364400"/>
            <a:ext cx="10800000" cy="4813200"/>
          </a:xfrm>
          <a:prstGeom prst="rect">
            <a:avLst/>
          </a:prstGeom>
          <a:noFill/>
          <a:ln w="9525">
            <a:noFill/>
          </a:ln>
        </p:spPr>
        <p:txBody>
          <a:bodyPr vert="horz" wrap="square" lIns="91440" tIns="45720" rIns="91440" bIns="45720" anchor="t" anchorCtr="0">
            <a:normAutofit lnSpcReduction="1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nSpc>
                <a:spcPct val="150000"/>
              </a:lnSpc>
              <a:buNone/>
            </a:pPr>
            <a:r>
              <a:rPr lang="zh-CN" altLang="en-US" sz="2400" dirty="0">
                <a:solidFill>
                  <a:schemeClr val="tx1"/>
                </a:solidFill>
              </a:rPr>
              <a:t>嵌入式系统主要应用在以下领域：</a:t>
            </a:r>
            <a:endParaRPr lang="zh-CN" altLang="en-US" sz="2400" dirty="0">
              <a:solidFill>
                <a:schemeClr val="tx1"/>
              </a:solidFill>
            </a:endParaRPr>
          </a:p>
          <a:p>
            <a:pPr marL="0" indent="611505">
              <a:lnSpc>
                <a:spcPct val="150000"/>
              </a:lnSpc>
              <a:buNone/>
            </a:pPr>
            <a:r>
              <a:rPr lang="en-US" altLang="zh-CN" sz="2400" dirty="0">
                <a:solidFill>
                  <a:schemeClr val="tx1"/>
                </a:solidFill>
              </a:rPr>
              <a:t>1</a:t>
            </a:r>
            <a:r>
              <a:rPr lang="zh-CN" altLang="en-US" sz="2400" dirty="0">
                <a:solidFill>
                  <a:schemeClr val="tx1"/>
                </a:solidFill>
              </a:rPr>
              <a:t>）智能消费电子产品。</a:t>
            </a:r>
            <a:endParaRPr lang="zh-CN" altLang="en-US" sz="2400" dirty="0">
              <a:solidFill>
                <a:schemeClr val="tx1"/>
              </a:solidFill>
            </a:endParaRPr>
          </a:p>
          <a:p>
            <a:pPr marL="0" indent="611505">
              <a:lnSpc>
                <a:spcPct val="150000"/>
              </a:lnSpc>
              <a:buNone/>
            </a:pPr>
            <a:r>
              <a:rPr lang="en-US" altLang="zh-CN" sz="2400" dirty="0">
                <a:solidFill>
                  <a:schemeClr val="tx1"/>
                </a:solidFill>
              </a:rPr>
              <a:t>2</a:t>
            </a:r>
            <a:r>
              <a:rPr lang="zh-CN" altLang="en-US" sz="2400" dirty="0">
                <a:solidFill>
                  <a:schemeClr val="tx1"/>
                </a:solidFill>
              </a:rPr>
              <a:t>）工业控制。</a:t>
            </a:r>
            <a:endParaRPr lang="zh-CN" altLang="en-US" sz="2400" dirty="0">
              <a:solidFill>
                <a:schemeClr val="tx1"/>
              </a:solidFill>
            </a:endParaRPr>
          </a:p>
          <a:p>
            <a:pPr marL="0" indent="611505">
              <a:lnSpc>
                <a:spcPct val="150000"/>
              </a:lnSpc>
              <a:buNone/>
            </a:pPr>
            <a:r>
              <a:rPr lang="en-US" altLang="zh-CN" sz="2400" dirty="0">
                <a:solidFill>
                  <a:schemeClr val="tx1"/>
                </a:solidFill>
              </a:rPr>
              <a:t>3</a:t>
            </a:r>
            <a:r>
              <a:rPr lang="zh-CN" altLang="en-US" sz="2400" dirty="0">
                <a:solidFill>
                  <a:schemeClr val="tx1"/>
                </a:solidFill>
              </a:rPr>
              <a:t>）医疗设备。</a:t>
            </a:r>
            <a:endParaRPr lang="zh-CN" altLang="en-US" sz="2400" dirty="0">
              <a:solidFill>
                <a:schemeClr val="tx1"/>
              </a:solidFill>
            </a:endParaRPr>
          </a:p>
          <a:p>
            <a:pPr marL="0" indent="611505">
              <a:lnSpc>
                <a:spcPct val="150000"/>
              </a:lnSpc>
              <a:buNone/>
            </a:pPr>
            <a:r>
              <a:rPr lang="en-US" altLang="zh-CN" sz="2400" dirty="0">
                <a:solidFill>
                  <a:schemeClr val="tx1"/>
                </a:solidFill>
              </a:rPr>
              <a:t>4</a:t>
            </a:r>
            <a:r>
              <a:rPr lang="zh-CN" altLang="en-US" sz="2400" dirty="0">
                <a:solidFill>
                  <a:schemeClr val="tx1"/>
                </a:solidFill>
              </a:rPr>
              <a:t>）信息家电及家庭智能管理系统。</a:t>
            </a:r>
            <a:endParaRPr lang="zh-CN" altLang="en-US" sz="2400" dirty="0">
              <a:solidFill>
                <a:schemeClr val="tx1"/>
              </a:solidFill>
            </a:endParaRPr>
          </a:p>
          <a:p>
            <a:pPr marL="0" indent="611505">
              <a:lnSpc>
                <a:spcPct val="150000"/>
              </a:lnSpc>
              <a:buNone/>
            </a:pPr>
            <a:r>
              <a:rPr lang="en-US" altLang="zh-CN" sz="2400" dirty="0">
                <a:solidFill>
                  <a:schemeClr val="tx1"/>
                </a:solidFill>
              </a:rPr>
              <a:t>5</a:t>
            </a:r>
            <a:r>
              <a:rPr lang="zh-CN" altLang="en-US" sz="2400" dirty="0">
                <a:solidFill>
                  <a:schemeClr val="tx1"/>
                </a:solidFill>
              </a:rPr>
              <a:t>）网络与通信系统。</a:t>
            </a:r>
            <a:endParaRPr lang="zh-CN" altLang="en-US" sz="2400" dirty="0">
              <a:solidFill>
                <a:schemeClr val="tx1"/>
              </a:solidFill>
            </a:endParaRPr>
          </a:p>
          <a:p>
            <a:pPr marL="0" indent="611505">
              <a:lnSpc>
                <a:spcPct val="150000"/>
              </a:lnSpc>
              <a:buNone/>
            </a:pPr>
            <a:r>
              <a:rPr lang="en-US" altLang="zh-CN" sz="2400" dirty="0">
                <a:solidFill>
                  <a:schemeClr val="tx1"/>
                </a:solidFill>
              </a:rPr>
              <a:t>6</a:t>
            </a:r>
            <a:r>
              <a:rPr lang="zh-CN" altLang="en-US" sz="2400" dirty="0">
                <a:solidFill>
                  <a:schemeClr val="tx1"/>
                </a:solidFill>
              </a:rPr>
              <a:t>）环境工程。</a:t>
            </a:r>
            <a:endParaRPr lang="zh-CN" altLang="en-US" sz="2400" dirty="0">
              <a:solidFill>
                <a:schemeClr val="tx1"/>
              </a:solidFill>
            </a:endParaRPr>
          </a:p>
          <a:p>
            <a:pPr marL="0" indent="611505">
              <a:lnSpc>
                <a:spcPct val="150000"/>
              </a:lnSpc>
              <a:buNone/>
            </a:pPr>
            <a:r>
              <a:rPr lang="en-US" altLang="zh-CN" sz="2400" dirty="0">
                <a:solidFill>
                  <a:schemeClr val="tx1"/>
                </a:solidFill>
              </a:rPr>
              <a:t>7</a:t>
            </a:r>
            <a:r>
              <a:rPr lang="zh-CN" altLang="en-US" sz="2400" dirty="0">
                <a:solidFill>
                  <a:schemeClr val="tx1"/>
                </a:solidFill>
              </a:rPr>
              <a:t>）机器人。</a:t>
            </a:r>
            <a:endParaRPr lang="zh-CN" altLang="en-US" sz="2400" dirty="0">
              <a:solidFill>
                <a:schemeClr val="tx1"/>
              </a:solidFill>
            </a:endParaRPr>
          </a:p>
          <a:p>
            <a:pPr marL="0" indent="611505">
              <a:lnSpc>
                <a:spcPct val="150000"/>
              </a:lnSpc>
              <a:buNone/>
            </a:pPr>
            <a:endParaRPr lang="zh-CN" altLang="en-US" sz="2400" dirty="0">
              <a:solidFill>
                <a:schemeClr val="tx1"/>
              </a:solidFill>
            </a:endParaRPr>
          </a:p>
          <a:p>
            <a:pPr marL="0" indent="611505">
              <a:buNone/>
            </a:pPr>
            <a:endParaRPr lang="zh-CN" altLang="en-US" sz="2400" dirty="0">
              <a:solidFill>
                <a:schemeClr val="tx1"/>
              </a:solidFill>
            </a:endParaRPr>
          </a:p>
        </p:txBody>
      </p:sp>
    </p:spTree>
    <p:custDataLst>
      <p:tags r:id="rId3"/>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标题 16"/>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1.7  嵌入式系统的体系</a:t>
            </a:r>
            <a:endParaRPr lang="zh-CN" altLang="en-US" sz="2400">
              <a:solidFill>
                <a:srgbClr val="000000"/>
              </a:solidFill>
              <a:latin typeface="微软雅黑" panose="020B0503020204020204" charset="-122"/>
              <a:ea typeface="微软雅黑" panose="020B0503020204020204" charset="-122"/>
              <a:sym typeface="+mn-ea"/>
            </a:endParaRPr>
          </a:p>
        </p:txBody>
      </p:sp>
      <p:sp>
        <p:nvSpPr>
          <p:cNvPr id="14" name="Rectangle 3"/>
          <p:cNvSpPr>
            <a:spLocks noGrp="1"/>
          </p:cNvSpPr>
          <p:nvPr>
            <p:custDataLst>
              <p:tags r:id="rId2"/>
            </p:custDataLst>
          </p:nvPr>
        </p:nvSpPr>
        <p:spPr>
          <a:xfrm>
            <a:off x="696000" y="1364400"/>
            <a:ext cx="10800000" cy="4813200"/>
          </a:xfrm>
          <a:prstGeom prst="rect">
            <a:avLst/>
          </a:prstGeom>
          <a:noFill/>
          <a:ln w="9525">
            <a:noFill/>
          </a:ln>
        </p:spPr>
        <p:txBody>
          <a:bodyPr vert="horz" wrap="square" lIns="91440" tIns="45720" rIns="91440" bIns="45720" anchor="t" anchorCtr="0">
            <a:normAutofit fontScale="90000" lnSpcReduction="2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nSpc>
                <a:spcPct val="150000"/>
              </a:lnSpc>
              <a:buNone/>
            </a:pPr>
            <a:r>
              <a:rPr lang="zh-CN" altLang="en-US" sz="2400" dirty="0">
                <a:solidFill>
                  <a:schemeClr val="tx1"/>
                </a:solidFill>
              </a:rPr>
              <a:t>嵌入式系统是一个专用计算机应用系统，是一个软件和硬件集合体。图</a:t>
            </a:r>
            <a:r>
              <a:rPr lang="en-US" altLang="zh-CN" sz="2400" dirty="0">
                <a:solidFill>
                  <a:schemeClr val="tx1"/>
                </a:solidFill>
              </a:rPr>
              <a:t>1-4</a:t>
            </a:r>
            <a:r>
              <a:rPr lang="zh-CN" altLang="en-US" sz="2400" dirty="0">
                <a:solidFill>
                  <a:schemeClr val="tx1"/>
                </a:solidFill>
              </a:rPr>
              <a:t>描述了一个典型嵌入式系统的组成结构。</a:t>
            </a:r>
            <a:endParaRPr lang="zh-CN" altLang="en-US" sz="2400" dirty="0">
              <a:solidFill>
                <a:schemeClr val="tx1"/>
              </a:solidFill>
            </a:endParaRPr>
          </a:p>
          <a:p>
            <a:pPr marL="0" indent="611505">
              <a:lnSpc>
                <a:spcPct val="150000"/>
              </a:lnSpc>
              <a:buNone/>
            </a:pPr>
            <a:r>
              <a:rPr lang="zh-CN" altLang="en-US" sz="2400" dirty="0">
                <a:solidFill>
                  <a:schemeClr val="tx1"/>
                </a:solidFill>
              </a:rPr>
              <a:t>嵌入式系统的硬件层一般由嵌入式处理器、内存、人机接口、复位／看门狗电路、</a:t>
            </a:r>
            <a:r>
              <a:rPr lang="en-US" altLang="zh-CN" sz="2400" dirty="0">
                <a:solidFill>
                  <a:schemeClr val="tx1"/>
                </a:solidFill>
              </a:rPr>
              <a:t>I/O</a:t>
            </a:r>
            <a:r>
              <a:rPr lang="zh-CN" altLang="en-US" sz="2400" dirty="0">
                <a:solidFill>
                  <a:schemeClr val="tx1"/>
                </a:solidFill>
              </a:rPr>
              <a:t>接电路等组成，它是整个系统运行的基础，通过人机接口和</a:t>
            </a:r>
            <a:r>
              <a:rPr lang="en-US" altLang="zh-CN" sz="2400" dirty="0">
                <a:solidFill>
                  <a:schemeClr val="tx1"/>
                </a:solidFill>
              </a:rPr>
              <a:t>I/O</a:t>
            </a:r>
            <a:r>
              <a:rPr lang="zh-CN" altLang="en-US" sz="2400" dirty="0">
                <a:solidFill>
                  <a:schemeClr val="tx1"/>
                </a:solidFill>
              </a:rPr>
              <a:t>接口实现和外部的通信。嵌入式统的软件层主要由应用程序、硬件抽象层、嵌入式操作系统和驱动程序、板级支持包组成中，嵌入式操作系统主要实现应用程序和硬件抽象层的管理，在一些应用场合可以不使用，接编写裸机应用程序）。嵌入式系统软件运行在嵌入式处理器中。在嵌入式操作系统的管理下设备驱动层将硬件电路接收控制指令和感知的外部信息传递给应用层，经过其处理后，将控制结果或数据再反馈给系统硬件层，完成存储、传输或执行等功能要求。</a:t>
            </a:r>
            <a:endParaRPr lang="zh-CN" altLang="en-US" sz="2400" dirty="0">
              <a:solidFill>
                <a:schemeClr val="tx1"/>
              </a:solidFill>
            </a:endParaRPr>
          </a:p>
          <a:p>
            <a:pPr marL="0" indent="611505">
              <a:lnSpc>
                <a:spcPct val="150000"/>
              </a:lnSpc>
              <a:buNone/>
            </a:pPr>
            <a:endParaRPr lang="zh-CN" altLang="en-US" sz="2400" dirty="0">
              <a:solidFill>
                <a:schemeClr val="tx1"/>
              </a:solidFill>
            </a:endParaRPr>
          </a:p>
          <a:p>
            <a:pPr marL="0" indent="611505">
              <a:buNone/>
            </a:pPr>
            <a:endParaRPr lang="zh-CN" altLang="en-US" sz="2400" dirty="0">
              <a:solidFill>
                <a:schemeClr val="tx1"/>
              </a:solidFill>
            </a:endParaRPr>
          </a:p>
        </p:txBody>
      </p:sp>
    </p:spTree>
    <p:custDataLst>
      <p:tags r:id="rId3"/>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81923" name="矩形 3"/>
          <p:cNvSpPr/>
          <p:nvPr>
            <p:custDataLst>
              <p:tags r:id="rId1"/>
            </p:custDataLst>
          </p:nvPr>
        </p:nvSpPr>
        <p:spPr>
          <a:xfrm>
            <a:off x="4115435" y="6309360"/>
            <a:ext cx="4337685" cy="368300"/>
          </a:xfrm>
          <a:prstGeom prst="rect">
            <a:avLst/>
          </a:prstGeom>
          <a:noFill/>
          <a:ln w="9525">
            <a:noFill/>
          </a:ln>
        </p:spPr>
        <p:txBody>
          <a:bodyPr wrap="square"/>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zh-CN" altLang="en-US" sz="2000" b="1" dirty="0">
                <a:solidFill>
                  <a:schemeClr val="tx1"/>
                </a:solidFill>
              </a:rPr>
              <a:t>图</a:t>
            </a:r>
            <a:r>
              <a:rPr lang="en-US" altLang="zh-CN" sz="2000" b="1" dirty="0">
                <a:solidFill>
                  <a:schemeClr val="tx1"/>
                </a:solidFill>
              </a:rPr>
              <a:t>1-4 </a:t>
            </a:r>
            <a:r>
              <a:rPr lang="zh-CN" altLang="en-US" sz="2000" b="1" dirty="0">
                <a:solidFill>
                  <a:schemeClr val="tx1"/>
                </a:solidFill>
              </a:rPr>
              <a:t>嵌入式系统层次结构模型</a:t>
            </a:r>
            <a:endParaRPr lang="zh-CN" altLang="en-US" sz="2000" b="1" dirty="0">
              <a:solidFill>
                <a:schemeClr val="tx1"/>
              </a:solidFill>
            </a:endParaRPr>
          </a:p>
        </p:txBody>
      </p:sp>
      <p:sp>
        <p:nvSpPr>
          <p:cNvPr id="81924"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pic>
        <p:nvPicPr>
          <p:cNvPr id="81925" name="Picture 2" descr="1t1"/>
          <p:cNvPicPr>
            <a:picLocks noChangeAspect="1"/>
          </p:cNvPicPr>
          <p:nvPr>
            <p:custDataLst>
              <p:tags r:id="rId2"/>
            </p:custDataLst>
          </p:nvPr>
        </p:nvPicPr>
        <p:blipFill>
          <a:blip r:embed="rId3"/>
          <a:stretch>
            <a:fillRect/>
          </a:stretch>
        </p:blipFill>
        <p:spPr>
          <a:xfrm>
            <a:off x="1730375" y="233680"/>
            <a:ext cx="8543925" cy="5933440"/>
          </a:xfrm>
          <a:prstGeom prst="rect">
            <a:avLst/>
          </a:prstGeom>
          <a:noFill/>
          <a:ln w="9525">
            <a:noFill/>
          </a:ln>
        </p:spPr>
      </p:pic>
    </p:spTree>
    <p:custDataLst>
      <p:tags r:id="rId4"/>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 3"/>
          <p:cNvSpPr>
            <a:spLocks noGrp="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嵌入式系统的硬件架构以嵌入式处理器为核心、由存储器、外围设备、通信模块、电源及复位等必要的辅助接口组成。嵌入式系统是量身定做的专用计算机应用系统、不同于普通计算机组成，在实际应用中的嵌入式系统硬件配置非常精简。除了微处理器和基本的外围设备，其余的电路都可根据需要和成本进行裁剪、定制，因此嵌入式系统硬件置非常经济、可靠。</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
        <p:nvSpPr>
          <p:cNvPr id="17" name="标题 16"/>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1.7.1 硬件架构</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noChangeArrowheads="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作为计算机系统的不同分支，嵌入式系统和人们熟悉的通用计算机系统既有共性也有差异。</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a:t>
            </a:r>
            <a:r>
              <a:rPr kumimoji="0" lang="zh-CN" altLang="zh-CN" sz="2800" b="0" i="0" u="none" strike="noStrike" kern="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嵌入式系统和通用计算机系统的共同点</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嵌入式系统和通用计算机系统都属于计算机系统，从系统组成上讲，它们都是由硬件和软件构成的；工作原理是相同的，都是存储程序机制。从硬件上看，嵌入式系统和通用计算机系统都是由</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CPU</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、存储器、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接口和中断系统等部件组成；从软件上看，嵌入式系统软件和通用计算机软件都可以划分为系统软件和应用软件两类。</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defRPr/>
            </a:pP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
        <p:nvSpPr>
          <p:cNvPr id="9" name="标题 8"/>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1.1.2 嵌入式系统和通用计算机系统比较</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895985" y="684530"/>
            <a:ext cx="10647680" cy="5894070"/>
          </a:xfrm>
          <a:prstGeom prst="rect">
            <a:avLst/>
          </a:prstGeom>
          <a:noFill/>
          <a:ln w="9525">
            <a:noFill/>
          </a:ln>
        </p:spPr>
        <p:txBody>
          <a:bodyPr vert="horz" wrap="square" lIns="91440" tIns="45720" rIns="91440" bIns="45720" anchor="t" anchorCtr="0">
            <a:normAutofit lnSpcReduction="1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随着计算机技术、微电子技术及纳米芯片加工工艺技术的发展。以微处理器为核心的集成多种功能的</a:t>
            </a:r>
            <a:r>
              <a:rPr lang="en-US" altLang="zh-CN" sz="2400" dirty="0">
                <a:solidFill>
                  <a:schemeClr val="tx1"/>
                </a:solidFill>
              </a:rPr>
              <a:t>SoC</a:t>
            </a:r>
            <a:r>
              <a:rPr lang="zh-CN" altLang="en-US" sz="2400" dirty="0">
                <a:solidFill>
                  <a:schemeClr val="tx1"/>
                </a:solidFill>
              </a:rPr>
              <a:t>（</a:t>
            </a:r>
            <a:r>
              <a:rPr lang="en-US" altLang="zh-CN" sz="2400" dirty="0">
                <a:solidFill>
                  <a:schemeClr val="tx1"/>
                </a:solidFill>
              </a:rPr>
              <a:t>System on a Chip</a:t>
            </a:r>
            <a:r>
              <a:rPr lang="zh-CN" altLang="en-US" sz="2400" dirty="0">
                <a:solidFill>
                  <a:schemeClr val="tx1"/>
                </a:solidFill>
              </a:rPr>
              <a:t>，片上系统）芯片已成为嵌入式系统的核心。这些</a:t>
            </a:r>
            <a:r>
              <a:rPr lang="en-US" altLang="zh-CN" sz="2400" dirty="0">
                <a:solidFill>
                  <a:schemeClr val="tx1"/>
                </a:solidFill>
              </a:rPr>
              <a:t>SoC</a:t>
            </a:r>
            <a:r>
              <a:rPr lang="zh-CN" altLang="en-US" sz="2400" dirty="0">
                <a:solidFill>
                  <a:schemeClr val="tx1"/>
                </a:solidFill>
              </a:rPr>
              <a:t>集成了大量的外围</a:t>
            </a:r>
            <a:r>
              <a:rPr lang="en-US" altLang="zh-CN" sz="2400" dirty="0">
                <a:solidFill>
                  <a:schemeClr val="tx1"/>
                </a:solidFill>
              </a:rPr>
              <a:t>USB</a:t>
            </a:r>
            <a:r>
              <a:rPr lang="zh-CN" altLang="en-US" sz="2400" dirty="0">
                <a:solidFill>
                  <a:schemeClr val="tx1"/>
                </a:solidFill>
              </a:rPr>
              <a:t>、以太网、</a:t>
            </a:r>
            <a:r>
              <a:rPr lang="en-US" altLang="zh-CN" sz="2400" dirty="0">
                <a:solidFill>
                  <a:schemeClr val="tx1"/>
                </a:solidFill>
              </a:rPr>
              <a:t>ADC/DAC</a:t>
            </a:r>
            <a:r>
              <a:rPr lang="zh-CN" altLang="en-US" sz="2400" dirty="0">
                <a:solidFill>
                  <a:schemeClr val="tx1"/>
                </a:solidFill>
              </a:rPr>
              <a:t>、</a:t>
            </a:r>
            <a:r>
              <a:rPr lang="en-US" altLang="zh-CN" sz="2400" dirty="0">
                <a:solidFill>
                  <a:schemeClr val="tx1"/>
                </a:solidFill>
              </a:rPr>
              <a:t>IIS</a:t>
            </a:r>
            <a:r>
              <a:rPr lang="zh-CN" altLang="en-US" sz="2400" dirty="0">
                <a:solidFill>
                  <a:schemeClr val="tx1"/>
                </a:solidFill>
              </a:rPr>
              <a:t>等功能模块。</a:t>
            </a:r>
            <a:r>
              <a:rPr lang="en-US" altLang="zh-CN" sz="2400" dirty="0">
                <a:solidFill>
                  <a:schemeClr val="tx1"/>
                </a:solidFill>
              </a:rPr>
              <a:t>SOPC</a:t>
            </a:r>
            <a:r>
              <a:rPr lang="zh-CN" altLang="en-US" sz="2400" dirty="0">
                <a:solidFill>
                  <a:schemeClr val="tx1"/>
                </a:solidFill>
              </a:rPr>
              <a:t>（</a:t>
            </a:r>
            <a:r>
              <a:rPr lang="en-US" altLang="zh-CN" sz="2400" dirty="0">
                <a:solidFill>
                  <a:schemeClr val="tx1"/>
                </a:solidFill>
              </a:rPr>
              <a:t>System on a Programmable Chipe</a:t>
            </a:r>
            <a:r>
              <a:rPr lang="zh-CN" altLang="en-US" sz="2400" dirty="0">
                <a:solidFill>
                  <a:schemeClr val="tx1"/>
                </a:solidFill>
              </a:rPr>
              <a:t>可编程片上系统）结合了</a:t>
            </a:r>
            <a:r>
              <a:rPr lang="en-US" altLang="zh-CN" sz="2400" dirty="0">
                <a:solidFill>
                  <a:schemeClr val="tx1"/>
                </a:solidFill>
              </a:rPr>
              <a:t>SoC</a:t>
            </a:r>
            <a:r>
              <a:rPr lang="zh-CN" altLang="en-US" sz="2400" dirty="0">
                <a:solidFill>
                  <a:schemeClr val="tx1"/>
                </a:solidFill>
              </a:rPr>
              <a:t>和</a:t>
            </a:r>
            <a:r>
              <a:rPr lang="en-US" altLang="zh-CN" sz="2400" dirty="0">
                <a:solidFill>
                  <a:schemeClr val="tx1"/>
                </a:solidFill>
              </a:rPr>
              <a:t>PLD</a:t>
            </a:r>
            <a:r>
              <a:rPr lang="zh-CN" altLang="en-US" sz="2400" dirty="0">
                <a:solidFill>
                  <a:schemeClr val="tx1"/>
                </a:solidFill>
              </a:rPr>
              <a:t>的技术优点，使得系统具有可编程的功能。是可编程逻辑器件在嵌入式应用中的完美体现，极大地提高了系统在线升级、换代的能力。以</a:t>
            </a:r>
            <a:r>
              <a:rPr lang="en-US" altLang="zh-CN" sz="2400" dirty="0">
                <a:solidFill>
                  <a:schemeClr val="tx1"/>
                </a:solidFill>
              </a:rPr>
              <a:t>SoC/SOPC</a:t>
            </a:r>
            <a:r>
              <a:rPr lang="zh-CN" altLang="en-US" sz="2400" dirty="0">
                <a:solidFill>
                  <a:schemeClr val="tx1"/>
                </a:solidFill>
              </a:rPr>
              <a:t>为核心，用最少的外围器件和连接器件构成一个应用系统。以满足系统的功能需求。是嵌入式系统发展的一个方向。</a:t>
            </a:r>
            <a:endParaRPr lang="zh-CN" altLang="en-US" sz="2400" dirty="0">
              <a:solidFill>
                <a:schemeClr val="tx1"/>
              </a:solidFill>
            </a:endParaRPr>
          </a:p>
          <a:p>
            <a:pPr marL="0" indent="611505" algn="just">
              <a:lnSpc>
                <a:spcPct val="150000"/>
              </a:lnSpc>
              <a:buNone/>
            </a:pPr>
            <a:r>
              <a:rPr lang="zh-CN" altLang="en-US" sz="2400" dirty="0">
                <a:solidFill>
                  <a:schemeClr val="tx1"/>
                </a:solidFill>
              </a:rPr>
              <a:t>因此，嵌入式系统设计是以嵌入式微处理器／</a:t>
            </a:r>
            <a:r>
              <a:rPr lang="en-US" altLang="zh-CN" sz="2400" dirty="0">
                <a:solidFill>
                  <a:schemeClr val="tx1"/>
                </a:solidFill>
              </a:rPr>
              <a:t>SoC/SOPC </a:t>
            </a:r>
            <a:r>
              <a:rPr lang="zh-CN" altLang="en-US" sz="2400" dirty="0">
                <a:solidFill>
                  <a:schemeClr val="tx1"/>
                </a:solidFill>
              </a:rPr>
              <a:t>为核心，结合外围接口设备，包括存储设备、通信扩展设备、扩展设备接口和辅助的设备（电源、传感、执行等），构成硬件系统以完成系统设计的。</a:t>
            </a:r>
            <a:endParaRPr lang="zh-CN" altLang="en-US" sz="2400" dirty="0">
              <a:solidFill>
                <a:schemeClr val="tx1"/>
              </a:solidFill>
            </a:endParaRPr>
          </a:p>
        </p:txBody>
      </p:sp>
    </p:spTree>
    <p:custDataLst>
      <p:tags r:id="rId2"/>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 3"/>
          <p:cNvSpPr>
            <a:spLocks noGrp="1"/>
          </p:cNvSpPr>
          <p:nvPr>
            <p:custDataLst>
              <p:tags r:id="rId1"/>
            </p:custDataLst>
          </p:nvPr>
        </p:nvSpPr>
        <p:spPr>
          <a:xfrm>
            <a:off x="696000" y="1364400"/>
            <a:ext cx="10800000" cy="48132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嵌入式系统软件结构一般包含</a:t>
            </a:r>
            <a:r>
              <a:rPr lang="en-US" altLang="zh-CN" sz="2400" dirty="0">
                <a:solidFill>
                  <a:schemeClr val="tx1"/>
                </a:solidFill>
              </a:rPr>
              <a:t>3</a:t>
            </a:r>
            <a:r>
              <a:rPr lang="zh-CN" altLang="en-US" sz="2400" dirty="0">
                <a:solidFill>
                  <a:schemeClr val="tx1"/>
                </a:solidFill>
              </a:rPr>
              <a:t>个层面：设备驱动层、</a:t>
            </a:r>
            <a:r>
              <a:rPr lang="en-US" altLang="zh-CN" sz="2400" dirty="0">
                <a:solidFill>
                  <a:schemeClr val="tx1"/>
                </a:solidFill>
              </a:rPr>
              <a:t>OS</a:t>
            </a:r>
            <a:r>
              <a:rPr lang="zh-CN" altLang="en-US" sz="2400" dirty="0">
                <a:solidFill>
                  <a:schemeClr val="tx1"/>
                </a:solidFill>
              </a:rPr>
              <a:t>层、应用层（包括硬件抽象层、应用程序）。由于嵌入式系统应用的多样性，需要根据不同的硬件电路和嵌入式系统应用特点，对软件部分进行裁剪。现代高性能嵌入式系统的应用越来越广泛，嵌入式操作系统的使用成为必然发展趋势。</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
        <p:nvSpPr>
          <p:cNvPr id="17" name="标题 16"/>
          <p:cNvSpPr>
            <a:spLocks noGrp="1"/>
          </p:cNvSpPr>
          <p:nvPr>
            <p:ph type="title"/>
            <p:custDataLst>
              <p:tags r:id="rId2"/>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1.7.2 软件层次</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06450" y="333375"/>
            <a:ext cx="10556875" cy="643509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设备驱动层</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设备驱动层一般由板级支持包和驱动程序组成，是嵌入式系统中不可或缺的部分，设备动层的作用是为上层程序提供外围设备的操作接口，并且实现设备的驱动程序。上层程序可以不管设备内部实现细节，只需调用设备驱动的操作接口即可。</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）板级支持包</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板级支持包（</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Board Support Package</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BSP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）介于主板硬件和嵌入式操作系统中驱动程序之间的一层。</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BSP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是所有与硬件相关的代码体的集合，为嵌入式操作系统的正常运行提供了最基本、最原始的硬件操作的软件模块，</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BSP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和嵌入式操作系统息息相关，为上层的驱动程序提供了访问硬件的寄存器的函数包，使之能够更好地运行于主板硬件。</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981075" y="684530"/>
            <a:ext cx="10382250" cy="5894070"/>
          </a:xfrm>
          <a:prstGeom prst="rect">
            <a:avLst/>
          </a:prstGeom>
          <a:noFill/>
          <a:ln w="9525">
            <a:noFill/>
          </a:ln>
        </p:spPr>
        <p:txBody>
          <a:bodyPr vert="horz" wrap="square" lIns="91440" tIns="45720" rIns="91440" bIns="45720" anchor="t" anchorCtr="0">
            <a:normAutofit lnSpcReduction="10000"/>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en-US" altLang="zh-CN" sz="2400" dirty="0">
                <a:solidFill>
                  <a:schemeClr val="tx1"/>
                </a:solidFill>
              </a:rPr>
              <a:t>BSP</a:t>
            </a:r>
            <a:r>
              <a:rPr lang="zh-CN" altLang="en-US" sz="2400" dirty="0">
                <a:solidFill>
                  <a:schemeClr val="tx1"/>
                </a:solidFill>
              </a:rPr>
              <a:t>可以分为以下三大功能。</a:t>
            </a:r>
            <a:endParaRPr lang="zh-CN" altLang="en-US" sz="2400" dirty="0">
              <a:solidFill>
                <a:schemeClr val="tx1"/>
              </a:solidFill>
            </a:endParaRPr>
          </a:p>
          <a:p>
            <a:pPr marL="0" indent="611505" algn="just">
              <a:lnSpc>
                <a:spcPct val="150000"/>
              </a:lnSpc>
              <a:buNone/>
            </a:pPr>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）系统上电时的硬件初始化。例如，对系统内存、寄存器及设备的中断进行设置。这是比较系统化的工作，硬件上电初始化要根据嵌入式开发所选的</a:t>
            </a:r>
            <a:r>
              <a:rPr lang="en-US" altLang="zh-CN" sz="2400" dirty="0">
                <a:solidFill>
                  <a:schemeClr val="tx1"/>
                </a:solidFill>
              </a:rPr>
              <a:t>CPU</a:t>
            </a:r>
            <a:r>
              <a:rPr lang="zh-CN" altLang="en-US" sz="2400" dirty="0">
                <a:solidFill>
                  <a:schemeClr val="tx1"/>
                </a:solidFill>
              </a:rPr>
              <a:t>类型、硬件及嵌入式操作系统的初始化等多方面决定</a:t>
            </a:r>
            <a:r>
              <a:rPr lang="en-US" altLang="zh-CN" sz="2400" dirty="0">
                <a:solidFill>
                  <a:schemeClr val="tx1"/>
                </a:solidFill>
              </a:rPr>
              <a:t>BSP</a:t>
            </a:r>
            <a:r>
              <a:rPr lang="zh-CN" altLang="en-US" sz="2400" dirty="0">
                <a:solidFill>
                  <a:schemeClr val="tx1"/>
                </a:solidFill>
              </a:rPr>
              <a:t>应实现什么功能。</a:t>
            </a:r>
            <a:endParaRPr lang="zh-CN" altLang="en-US" sz="2400" dirty="0">
              <a:solidFill>
                <a:schemeClr val="tx1"/>
              </a:solidFill>
            </a:endParaRPr>
          </a:p>
          <a:p>
            <a:pPr marL="0" indent="611505" algn="just">
              <a:lnSpc>
                <a:spcPct val="150000"/>
              </a:lnSpc>
              <a:buNone/>
            </a:pPr>
            <a:r>
              <a:rPr lang="zh-CN" altLang="en-US" sz="2400" dirty="0">
                <a:solidFill>
                  <a:schemeClr val="tx1"/>
                </a:solidFill>
              </a:rPr>
              <a:t>（</a:t>
            </a:r>
            <a:r>
              <a:rPr lang="en-US" altLang="zh-CN" sz="2400" dirty="0">
                <a:solidFill>
                  <a:schemeClr val="tx1"/>
                </a:solidFill>
              </a:rPr>
              <a:t>2</a:t>
            </a:r>
            <a:r>
              <a:rPr lang="zh-CN" altLang="en-US" sz="2400" dirty="0">
                <a:solidFill>
                  <a:schemeClr val="tx1"/>
                </a:solidFill>
              </a:rPr>
              <a:t>）为嵌入式操作系统访问硬件驱动程序提供支持。驱动程序经常需要访问硬件的寄存器，如果整个系统为统一编址，那么开发人员可直接在驱动程序中用</a:t>
            </a:r>
            <a:r>
              <a:rPr lang="en-US" altLang="zh-CN" sz="2400" dirty="0">
                <a:solidFill>
                  <a:schemeClr val="tx1"/>
                </a:solidFill>
              </a:rPr>
              <a:t>C</a:t>
            </a:r>
            <a:r>
              <a:rPr lang="zh-CN" altLang="en-US" sz="2400" dirty="0">
                <a:solidFill>
                  <a:schemeClr val="tx1"/>
                </a:solidFill>
              </a:rPr>
              <a:t>语言的函数访问硬件的寄存器。但是，如果系统为单独编址，那么</a:t>
            </a:r>
            <a:r>
              <a:rPr lang="en-US" altLang="zh-CN" sz="2400" dirty="0">
                <a:solidFill>
                  <a:schemeClr val="tx1"/>
                </a:solidFill>
              </a:rPr>
              <a:t>C</a:t>
            </a:r>
            <a:r>
              <a:rPr lang="zh-CN" altLang="en-US" sz="2400" dirty="0">
                <a:solidFill>
                  <a:schemeClr val="tx1"/>
                </a:solidFill>
              </a:rPr>
              <a:t>语言将不能直接访问硬件的寄存器，只有汇编语言编写的函数才能对硬件的寄存器进行访问。</a:t>
            </a:r>
            <a:r>
              <a:rPr lang="en-US" altLang="zh-CN" sz="2400" dirty="0">
                <a:solidFill>
                  <a:schemeClr val="tx1"/>
                </a:solidFill>
              </a:rPr>
              <a:t>BSP </a:t>
            </a:r>
            <a:r>
              <a:rPr lang="zh-CN" altLang="en-US" sz="2400" dirty="0">
                <a:solidFill>
                  <a:schemeClr val="tx1"/>
                </a:solidFill>
              </a:rPr>
              <a:t>就是为上层的驱动程序提供访问硬件的寄存器的函数包。</a:t>
            </a:r>
            <a:endParaRPr lang="zh-CN" altLang="en-US" sz="2400" dirty="0">
              <a:solidFill>
                <a:schemeClr val="tx1"/>
              </a:solidFill>
            </a:endParaRPr>
          </a:p>
          <a:p>
            <a:pPr marL="0" indent="611505" algn="just">
              <a:buNone/>
            </a:pPr>
            <a:endParaRPr lang="zh-CN" altLang="en-US" sz="2400" dirty="0">
              <a:solidFill>
                <a:schemeClr val="tx1"/>
              </a:solidFill>
            </a:endParaRPr>
          </a:p>
        </p:txBody>
      </p:sp>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1075690" y="1320800"/>
            <a:ext cx="10198100" cy="525780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a:t>
            </a:r>
            <a:r>
              <a:rPr lang="en-US" altLang="zh-CN" sz="2400" dirty="0">
                <a:solidFill>
                  <a:schemeClr val="tx1"/>
                </a:solidFill>
              </a:rPr>
              <a:t>3</a:t>
            </a:r>
            <a:r>
              <a:rPr lang="zh-CN" altLang="en-US" sz="2400" dirty="0">
                <a:solidFill>
                  <a:schemeClr val="tx1"/>
                </a:solidFill>
              </a:rPr>
              <a:t>）集成硬件相关和硬件无关的嵌入式操作系统所需的软件模块。</a:t>
            </a:r>
            <a:r>
              <a:rPr lang="en-US" altLang="zh-CN" sz="2400" dirty="0">
                <a:solidFill>
                  <a:schemeClr val="tx1"/>
                </a:solidFill>
              </a:rPr>
              <a:t>BSP </a:t>
            </a:r>
            <a:r>
              <a:rPr lang="zh-CN" altLang="en-US" sz="2400" dirty="0">
                <a:solidFill>
                  <a:schemeClr val="tx1"/>
                </a:solidFill>
              </a:rPr>
              <a:t>是相对于嵌入式操作系统而言的，不同的嵌入式操作系统对应于不同定义形式的</a:t>
            </a:r>
            <a:r>
              <a:rPr lang="en-US" altLang="zh-CN" sz="2400" dirty="0">
                <a:solidFill>
                  <a:schemeClr val="tx1"/>
                </a:solidFill>
              </a:rPr>
              <a:t>BSP</a:t>
            </a:r>
            <a:r>
              <a:rPr lang="zh-CN" altLang="en-US" sz="2400" dirty="0">
                <a:solidFill>
                  <a:schemeClr val="tx1"/>
                </a:solidFill>
              </a:rPr>
              <a:t>。例如，</a:t>
            </a:r>
            <a:r>
              <a:rPr lang="en-US" altLang="zh-CN" sz="2400" dirty="0">
                <a:solidFill>
                  <a:schemeClr val="tx1"/>
                </a:solidFill>
              </a:rPr>
              <a:t>VxWorks</a:t>
            </a:r>
            <a:r>
              <a:rPr lang="zh-CN" altLang="en-US" sz="2400" dirty="0">
                <a:solidFill>
                  <a:schemeClr val="tx1"/>
                </a:solidFill>
              </a:rPr>
              <a:t>的</a:t>
            </a:r>
            <a:r>
              <a:rPr lang="en-US" altLang="zh-CN" sz="2400" dirty="0">
                <a:solidFill>
                  <a:schemeClr val="tx1"/>
                </a:solidFill>
              </a:rPr>
              <a:t>BSP</a:t>
            </a:r>
            <a:r>
              <a:rPr lang="zh-CN" altLang="en-US" sz="2400" dirty="0">
                <a:solidFill>
                  <a:schemeClr val="tx1"/>
                </a:solidFill>
              </a:rPr>
              <a:t>和</a:t>
            </a:r>
            <a:r>
              <a:rPr lang="en-US" altLang="zh-CN" sz="2400" dirty="0">
                <a:solidFill>
                  <a:schemeClr val="tx1"/>
                </a:solidFill>
              </a:rPr>
              <a:t>Linux</a:t>
            </a:r>
            <a:r>
              <a:rPr lang="zh-CN" altLang="en-US" sz="2400" dirty="0">
                <a:solidFill>
                  <a:schemeClr val="tx1"/>
                </a:solidFill>
              </a:rPr>
              <a:t>的</a:t>
            </a:r>
            <a:r>
              <a:rPr lang="en-US" altLang="zh-CN" sz="2400" dirty="0">
                <a:solidFill>
                  <a:schemeClr val="tx1"/>
                </a:solidFill>
              </a:rPr>
              <a:t>BSP</a:t>
            </a:r>
            <a:r>
              <a:rPr lang="zh-CN" altLang="en-US" sz="2400" dirty="0">
                <a:solidFill>
                  <a:schemeClr val="tx1"/>
                </a:solidFill>
              </a:rPr>
              <a:t>相对于某一</a:t>
            </a:r>
            <a:r>
              <a:rPr lang="en-US" altLang="zh-CN" sz="2400" dirty="0">
                <a:solidFill>
                  <a:schemeClr val="tx1"/>
                </a:solidFill>
              </a:rPr>
              <a:t>CPU</a:t>
            </a:r>
            <a:r>
              <a:rPr lang="zh-CN" altLang="en-US" sz="2400" dirty="0">
                <a:solidFill>
                  <a:schemeClr val="tx1"/>
                </a:solidFill>
              </a:rPr>
              <a:t>来说尽管实现的功能一样，但是写法和接口定义是完全不同的，所以写</a:t>
            </a:r>
            <a:r>
              <a:rPr lang="en-US" altLang="zh-CN" sz="2400" dirty="0">
                <a:solidFill>
                  <a:schemeClr val="tx1"/>
                </a:solidFill>
              </a:rPr>
              <a:t>BSP</a:t>
            </a:r>
            <a:r>
              <a:rPr lang="zh-CN" altLang="en-US" sz="2400" dirty="0">
                <a:solidFill>
                  <a:schemeClr val="tx1"/>
                </a:solidFill>
              </a:rPr>
              <a:t>一定要按照该系统</a:t>
            </a:r>
            <a:r>
              <a:rPr lang="en-US" altLang="zh-CN" sz="2400" dirty="0">
                <a:solidFill>
                  <a:schemeClr val="tx1"/>
                </a:solidFill>
              </a:rPr>
              <a:t>BSP</a:t>
            </a:r>
            <a:r>
              <a:rPr lang="zh-CN" altLang="en-US" sz="2400" dirty="0">
                <a:solidFill>
                  <a:schemeClr val="tx1"/>
                </a:solidFill>
              </a:rPr>
              <a:t>的定义形式（</a:t>
            </a:r>
            <a:r>
              <a:rPr lang="en-US" altLang="zh-CN" sz="2400" dirty="0">
                <a:solidFill>
                  <a:schemeClr val="tx1"/>
                </a:solidFill>
              </a:rPr>
              <a:t>BSP</a:t>
            </a:r>
            <a:r>
              <a:rPr lang="zh-CN" altLang="en-US" sz="2400" dirty="0">
                <a:solidFill>
                  <a:schemeClr val="tx1"/>
                </a:solidFill>
              </a:rPr>
              <a:t>的编程过程大多数是在某一个成型的</a:t>
            </a:r>
            <a:r>
              <a:rPr lang="en-US" altLang="zh-CN" sz="2400" dirty="0">
                <a:solidFill>
                  <a:schemeClr val="tx1"/>
                </a:solidFill>
              </a:rPr>
              <a:t>BSP</a:t>
            </a:r>
            <a:r>
              <a:rPr lang="zh-CN" altLang="en-US" sz="2400" dirty="0">
                <a:solidFill>
                  <a:schemeClr val="tx1"/>
                </a:solidFill>
              </a:rPr>
              <a:t>模板上进行修改的）。这样才能与上层嵌入式操作系统保持正确的接口，良好的支持上层嵌入式操作系统。</a:t>
            </a:r>
            <a:endParaRPr lang="zh-CN" altLang="en-US" sz="2400" dirty="0">
              <a:solidFill>
                <a:schemeClr val="tx1"/>
              </a:solidFill>
            </a:endParaRPr>
          </a:p>
          <a:p>
            <a:pPr marL="0" indent="611505" algn="just">
              <a:buNone/>
            </a:pPr>
            <a:endParaRPr lang="zh-CN" altLang="en-US" sz="2400" dirty="0">
              <a:solidFill>
                <a:schemeClr val="tx1"/>
              </a:solidFill>
            </a:endParaRPr>
          </a:p>
        </p:txBody>
      </p:sp>
    </p:spTree>
    <p:custDataLst>
      <p:tags r:id="rId2"/>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1279525" y="770255"/>
            <a:ext cx="10060940" cy="5808345"/>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en-US" altLang="zh-CN" sz="2400" dirty="0">
                <a:solidFill>
                  <a:schemeClr val="tx1"/>
                </a:solidFill>
              </a:rPr>
              <a:t>2</a:t>
            </a:r>
            <a:r>
              <a:rPr lang="zh-CN" altLang="en-US" sz="2400" dirty="0">
                <a:solidFill>
                  <a:schemeClr val="tx1"/>
                </a:solidFill>
              </a:rPr>
              <a:t>）驱动程序</a:t>
            </a:r>
            <a:endParaRPr lang="zh-CN" altLang="en-US" sz="2400" dirty="0">
              <a:solidFill>
                <a:schemeClr val="tx1"/>
              </a:solidFill>
            </a:endParaRPr>
          </a:p>
          <a:p>
            <a:pPr marL="0" indent="611505" algn="just">
              <a:lnSpc>
                <a:spcPct val="150000"/>
              </a:lnSpc>
              <a:buNone/>
            </a:pPr>
            <a:r>
              <a:rPr lang="zh-CN" altLang="en-US" sz="2400" dirty="0">
                <a:solidFill>
                  <a:schemeClr val="tx1"/>
                </a:solidFill>
              </a:rPr>
              <a:t>只有安装了驱动程序，嵌入式操作系统才能操作硬件平台，驱动程序控制嵌入式操作系统和硬件之间的交互。驱动程序提供一组嵌入式操作系统可理解的抽象接口函数。例如，设备初始化、打开、关闭、发送、接收等。一般而言，驱动程序和设备的控制芯片有关。驱动程序运行在高特权级的处理器环境中，可以直接对硬件进行操作，但正因为如此，任何一个设备驱动程序的错误都可能导致嵌入式操作系统的崩溃，因此好的驱动程序需要有完备的错误处理函数。</a:t>
            </a:r>
            <a:endParaRPr lang="zh-CN" altLang="en-US" sz="2400" dirty="0">
              <a:solidFill>
                <a:schemeClr val="tx1"/>
              </a:solidFill>
            </a:endParaRPr>
          </a:p>
          <a:p>
            <a:pPr marL="0" indent="611505" algn="just">
              <a:buNone/>
            </a:pPr>
            <a:endParaRPr lang="zh-CN" altLang="en-US" sz="2400" dirty="0">
              <a:solidFill>
                <a:schemeClr val="tx1"/>
              </a:solidFill>
            </a:endParaRPr>
          </a:p>
        </p:txBody>
      </p:sp>
    </p:spTree>
    <p:custDataLst>
      <p:tags r:id="rId2"/>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41070" y="684530"/>
            <a:ext cx="10567035" cy="589470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OS</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层</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操作系统是一种支持嵌入式系统应用的操作系统软件，是嵌入式系统的重要组成部分。嵌入式操作系统通常包括与硬件相关的底层驱动软件、系统内核、设备驱动接口、通信协议、图形界面、标准化浏览器等。嵌入式操作系统具有通用操作系统的基本特点。例如，能有效管理越来越复杂的系统资源；能把硬件虚拟化，使得开发人员从繁忙的驱动程序移植和维护中解脱出来；能提供库函数、驱动程序、工具集及应用程序。与通用操作系统相比较，嵌入式操作系统在系统实时高效性、硬件的相关依赖性、软件固态化及应用的专用性等方面具有较为突出的特点。嵌入式操作系统具有通用操作系统的基本特点，能够有效管理复杂的系统资源，并且把硬件虚拟化。</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1775460" y="1358900"/>
            <a:ext cx="8719820" cy="5145405"/>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在一般情况下，嵌入式开发操作系统可以分为两类，一类是面向控制、通信等领域的嵌入式实时操作系统（</a:t>
            </a:r>
            <a:r>
              <a:rPr lang="en-US" altLang="zh-CN" sz="2400" dirty="0">
                <a:solidFill>
                  <a:schemeClr val="tx1"/>
                </a:solidFill>
              </a:rPr>
              <a:t>RTOS</a:t>
            </a:r>
            <a:r>
              <a:rPr lang="zh-CN" altLang="en-US" sz="2400" dirty="0">
                <a:solidFill>
                  <a:schemeClr val="tx1"/>
                </a:solidFill>
              </a:rPr>
              <a:t>），如 </a:t>
            </a:r>
            <a:r>
              <a:rPr lang="en-US" altLang="zh-CN" sz="2400" dirty="0">
                <a:solidFill>
                  <a:schemeClr val="tx1"/>
                </a:solidFill>
              </a:rPr>
              <a:t>VxWorks</a:t>
            </a:r>
            <a:r>
              <a:rPr lang="zh-CN" altLang="en-US" sz="2400" dirty="0">
                <a:solidFill>
                  <a:schemeClr val="tx1"/>
                </a:solidFill>
              </a:rPr>
              <a:t>、</a:t>
            </a:r>
            <a:r>
              <a:rPr lang="en-US" altLang="zh-CN" sz="2400" dirty="0">
                <a:solidFill>
                  <a:schemeClr val="tx1"/>
                </a:solidFill>
              </a:rPr>
              <a:t>PSOS</a:t>
            </a:r>
            <a:r>
              <a:rPr lang="zh-CN" altLang="en-US" sz="2400" dirty="0">
                <a:solidFill>
                  <a:schemeClr val="tx1"/>
                </a:solidFill>
              </a:rPr>
              <a:t>、</a:t>
            </a:r>
            <a:r>
              <a:rPr lang="en-US" altLang="zh-CN" sz="2400" dirty="0">
                <a:solidFill>
                  <a:schemeClr val="tx1"/>
                </a:solidFill>
              </a:rPr>
              <a:t>QNX</a:t>
            </a:r>
            <a:r>
              <a:rPr lang="zh-CN" altLang="en-US" sz="2400" dirty="0">
                <a:solidFill>
                  <a:schemeClr val="tx1"/>
                </a:solidFill>
              </a:rPr>
              <a:t>、</a:t>
            </a:r>
            <a:r>
              <a:rPr lang="en-US" altLang="zh-CN" sz="2400" dirty="0">
                <a:solidFill>
                  <a:schemeClr val="tx1"/>
                </a:solidFill>
              </a:rPr>
              <a:t>μCOS-II</a:t>
            </a:r>
            <a:r>
              <a:rPr lang="zh-CN" altLang="en-US" sz="2400" dirty="0">
                <a:solidFill>
                  <a:schemeClr val="tx1"/>
                </a:solidFill>
              </a:rPr>
              <a:t>、</a:t>
            </a:r>
            <a:r>
              <a:rPr lang="en-US" altLang="zh-CN" sz="2400" dirty="0">
                <a:solidFill>
                  <a:schemeClr val="tx1"/>
                </a:solidFill>
              </a:rPr>
              <a:t>RT-Thread</a:t>
            </a:r>
            <a:r>
              <a:rPr lang="zh-CN" altLang="en-US" sz="2400" dirty="0">
                <a:solidFill>
                  <a:schemeClr val="tx1"/>
                </a:solidFill>
              </a:rPr>
              <a:t>、</a:t>
            </a:r>
            <a:r>
              <a:rPr lang="en-US" altLang="zh-CN" sz="2400" dirty="0">
                <a:solidFill>
                  <a:schemeClr val="tx1"/>
                </a:solidFill>
              </a:rPr>
              <a:t>FreeRTOS</a:t>
            </a:r>
            <a:r>
              <a:rPr lang="zh-CN" altLang="en-US" sz="2400" dirty="0">
                <a:solidFill>
                  <a:schemeClr val="tx1"/>
                </a:solidFill>
              </a:rPr>
              <a:t>等；另一类是面向消费电子产品的嵌入式非实时操作系统，如</a:t>
            </a:r>
            <a:r>
              <a:rPr lang="en-US" altLang="zh-CN" sz="2400" dirty="0">
                <a:solidFill>
                  <a:schemeClr val="tx1"/>
                </a:solidFill>
              </a:rPr>
              <a:t>Linux</a:t>
            </a:r>
            <a:r>
              <a:rPr lang="zh-CN" altLang="en-US" sz="2400" dirty="0">
                <a:solidFill>
                  <a:schemeClr val="tx1"/>
                </a:solidFill>
              </a:rPr>
              <a:t>、</a:t>
            </a:r>
            <a:r>
              <a:rPr lang="en-US" altLang="zh-CN" sz="2400" dirty="0">
                <a:solidFill>
                  <a:schemeClr val="tx1"/>
                </a:solidFill>
              </a:rPr>
              <a:t>Android</a:t>
            </a:r>
            <a:r>
              <a:rPr lang="zh-CN" altLang="en-US" sz="2400" dirty="0">
                <a:solidFill>
                  <a:schemeClr val="tx1"/>
                </a:solidFill>
              </a:rPr>
              <a:t>、</a:t>
            </a:r>
            <a:r>
              <a:rPr lang="en-US" altLang="zh-CN" sz="2400" dirty="0">
                <a:solidFill>
                  <a:schemeClr val="tx1"/>
                </a:solidFill>
              </a:rPr>
              <a:t>iOS</a:t>
            </a:r>
            <a:r>
              <a:rPr lang="zh-CN" altLang="en-US" sz="2400" dirty="0">
                <a:solidFill>
                  <a:schemeClr val="tx1"/>
                </a:solidFill>
              </a:rPr>
              <a:t>等，这类产品包括智能手机、机顶盒、电子书等。</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Tree>
    <p:custDataLst>
      <p:tags r:id="rId2"/>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50900" y="684530"/>
            <a:ext cx="10682605" cy="589470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3.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应用层</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）硬件抽象层</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硬件抽象层本质上就是一组对硬件进行操作的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API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，是对硬件功能抽象的结果。硬件抽象层通过</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API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为嵌入式操作系统和应用程序提供服务。但是，在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Windows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操作系统下，硬件抽象层的定义是不同的。</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）应用程序</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应用程序是为完成某项或某几项特定任务而被开发运行于嵌入式操作系统之上的程序，如文件操作、图形操作等。在嵌入式操作系统上编写应用程序一般需要一些应用程序接口。</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p:cNvSpPr>
          <p:nvPr>
            <p:custDataLst>
              <p:tags r:id="rId1"/>
            </p:custDataLst>
          </p:nvPr>
        </p:nvSpPr>
        <p:spPr>
          <a:xfrm>
            <a:off x="999490" y="1275715"/>
            <a:ext cx="10343515" cy="5302885"/>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lang="zh-CN" altLang="en-US" sz="2400" kern="0" noProof="0" dirty="0">
                <a:ln>
                  <a:noFill/>
                </a:ln>
                <a:effectLst/>
                <a:uLnTx/>
                <a:uFillTx/>
                <a:sym typeface="+mn-ea"/>
              </a:rPr>
              <a:t>应用程序接口（</a:t>
            </a:r>
            <a:r>
              <a:rPr lang="en-US" altLang="zh-CN" sz="2400" kern="0" noProof="0" dirty="0">
                <a:ln>
                  <a:noFill/>
                </a:ln>
                <a:effectLst/>
                <a:uLnTx/>
                <a:uFillTx/>
                <a:sym typeface="+mn-ea"/>
              </a:rPr>
              <a:t>Application Programming Interface</a:t>
            </a:r>
            <a:r>
              <a:rPr lang="zh-CN" altLang="en-US" sz="2400" kern="0" noProof="0" dirty="0">
                <a:ln>
                  <a:noFill/>
                </a:ln>
                <a:effectLst/>
                <a:uLnTx/>
                <a:uFillTx/>
                <a:sym typeface="+mn-ea"/>
              </a:rPr>
              <a:t>，</a:t>
            </a:r>
            <a:r>
              <a:rPr lang="en-US" altLang="zh-CN" sz="2400" kern="0" noProof="0" dirty="0">
                <a:ln>
                  <a:noFill/>
                </a:ln>
                <a:effectLst/>
                <a:uLnTx/>
                <a:uFillTx/>
                <a:sym typeface="+mn-ea"/>
              </a:rPr>
              <a:t>API</a:t>
            </a:r>
            <a:r>
              <a:rPr lang="zh-CN" altLang="en-US" sz="2400" kern="0" noProof="0" dirty="0">
                <a:ln>
                  <a:noFill/>
                </a:ln>
                <a:effectLst/>
                <a:uLnTx/>
                <a:uFillTx/>
                <a:sym typeface="+mn-ea"/>
              </a:rPr>
              <a:t>）又称为应用编程接口，是软件系统不同组部分衔接的约定。应用程序接口的设计十分重要，良好的接口设计可以降低系统各部分的相互依赖性，提高组成单元的内聚性，降低组成单元间的耦合程度，从而提高系统的维护性和扩展性。</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indent="611505" algn="just">
              <a:lnSpc>
                <a:spcPct val="150000"/>
              </a:lnSpc>
              <a:buNone/>
            </a:pPr>
            <a:r>
              <a:rPr lang="zh-CN" altLang="en-US" sz="2400" dirty="0">
                <a:solidFill>
                  <a:schemeClr val="tx1"/>
                </a:solidFill>
              </a:rPr>
              <a:t>根据嵌入式系统应用需求，应用程序通过调用嵌入式操作系统的</a:t>
            </a:r>
            <a:r>
              <a:rPr lang="en-US" altLang="zh-CN" sz="2400" dirty="0">
                <a:solidFill>
                  <a:schemeClr val="tx1"/>
                </a:solidFill>
              </a:rPr>
              <a:t>API</a:t>
            </a:r>
            <a:r>
              <a:rPr lang="zh-CN" altLang="en-US" sz="2400" dirty="0">
                <a:solidFill>
                  <a:schemeClr val="tx1"/>
                </a:solidFill>
              </a:rPr>
              <a:t>函数操作系统硬件，从而实现应用需求。一般，嵌入式应用程序建立在主任务基础之上，可以是多任务的，通过嵌入式操作系统管理工具（信号量、队列等）实现任务间通信和管理，进而实现应用需要的特定功能。</a:t>
            </a:r>
            <a:endParaRPr lang="zh-CN" altLang="en-US" sz="2400" dirty="0">
              <a:solidFill>
                <a:schemeClr val="tx1"/>
              </a:solidFill>
            </a:endParaRPr>
          </a:p>
          <a:p>
            <a:pPr marL="0" indent="611505" algn="just">
              <a:buNone/>
            </a:pPr>
            <a:endParaRPr lang="zh-CN" altLang="en-US" sz="2400" dirty="0">
              <a:solidFill>
                <a:schemeClr val="tx1"/>
              </a:solidFill>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695325" y="793750"/>
            <a:ext cx="10747375" cy="564959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a:t>
            </a:r>
            <a:r>
              <a:rPr kumimoji="0" lang="zh-CN" altLang="zh-CN" sz="2800" b="0" i="0" u="none" strike="noStrike" kern="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嵌入式系统和通用计算机系统的不同点</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形态。通用计算机系统具有基本相同的外形（如主机、显示器、鼠标和键盘等）并且独立存在；而嵌入式系统通常隐藏在具体某个产品或设备（称为宿主对象，如空调、洗衣机、数字机顶盒等）中，它的形态随着产品或设备的不同而不同。</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l"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功能。通用计算机系统一般具有通用而复杂的功能，任意一台通用计算机都具有文档编辑、影音播放、娱乐游戏、网上购物和通信聊天等通用功能；而嵌入式系统嵌入在某个宿主对象中。功能由宿主对象决定，具有专用性，通常是为某个应用量身定做的。</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Rectangle 3"/>
          <p:cNvSpPr>
            <a:spLocks noGrp="1"/>
          </p:cNvSpPr>
          <p:nvPr>
            <p:custDataLst>
              <p:tags r:id="rId1"/>
            </p:custDataLst>
          </p:nvPr>
        </p:nvSpPr>
        <p:spPr>
          <a:xfrm>
            <a:off x="672465" y="2124075"/>
            <a:ext cx="10756265" cy="4319905"/>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在不同的应用场合，嵌入式系统呈现出的外观和形式各不相同，但通过对其内部结构进行分析，可以发现，一个嵌入式系统一般都由嵌入式微处理器系统和被控对象组成。其中嵌入式微处理器系统是整个系统的核心，由硬件层、中间层、软件层和功能层组成。被控对象可以是各种传感器、电机、输入输出设备等，可以接收嵌入式微处理器系统发出的控制命令，执行所规定的操作或任务。下面对嵌入式系统的主要组成进行简单描述。</a:t>
            </a:r>
            <a:endParaRPr lang="zh-CN" altLang="en-US" sz="2400" dirty="0">
              <a:solidFill>
                <a:schemeClr val="tx1"/>
              </a:solidFill>
            </a:endParaRPr>
          </a:p>
          <a:p>
            <a:pPr marL="0" indent="611505" algn="just">
              <a:buNone/>
            </a:pPr>
            <a:endParaRPr lang="zh-CN" altLang="en-US" sz="2400" dirty="0">
              <a:solidFill>
                <a:schemeClr val="tx1"/>
              </a:solidFill>
            </a:endParaRPr>
          </a:p>
        </p:txBody>
      </p:sp>
      <p:sp>
        <p:nvSpPr>
          <p:cNvPr id="4" name="Rectangle 6"/>
          <p:cNvSpPr txBox="1">
            <a:spLocks noChangeArrowheads="1"/>
          </p:cNvSpPr>
          <p:nvPr>
            <p:custDataLst>
              <p:tags r:id="rId2"/>
            </p:custDataLst>
          </p:nvPr>
        </p:nvSpPr>
        <p:spPr bwMode="auto">
          <a:xfrm>
            <a:off x="1235075" y="1449388"/>
            <a:ext cx="5264150" cy="583565"/>
          </a:xfrm>
          <a:prstGeom prst="rect">
            <a:avLst/>
          </a:prstGeom>
          <a:noFill/>
          <a:ln>
            <a:noFill/>
          </a:ln>
          <a:effectLst/>
        </p:spPr>
        <p:txBody>
          <a:bodyPr wrap="square" anchor="ctr">
            <a:normAutofit/>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cap="none" spc="0" normalizeH="0" baseline="0">
                <a:solidFill>
                  <a:srgbClr val="000000"/>
                </a:solidFill>
                <a:latin typeface="微软雅黑" panose="020B0503020204020204" charset="-122"/>
                <a:ea typeface="微软雅黑" panose="020B0503020204020204" charset="-122"/>
                <a:cs typeface="+mj-cs"/>
              </a:rPr>
              <a:t>1.8.1 嵌入式系统的总体结构</a:t>
            </a:r>
            <a:endParaRPr kumimoji="0" lang="zh-CN" altLang="en-US" sz="2400" b="1" i="0" u="none" strike="noStrike" cap="none" spc="0" normalizeH="0" baseline="0">
              <a:solidFill>
                <a:srgbClr val="000000"/>
              </a:solidFill>
              <a:latin typeface="微软雅黑" panose="020B0503020204020204" charset="-122"/>
              <a:ea typeface="微软雅黑" panose="020B0503020204020204" charset="-122"/>
              <a:cs typeface="+mj-cs"/>
            </a:endParaRPr>
          </a:p>
        </p:txBody>
      </p:sp>
      <p:sp>
        <p:nvSpPr>
          <p:cNvPr id="20" name="标题 19"/>
          <p:cNvSpPr>
            <a:spLocks noGrp="1"/>
          </p:cNvSpPr>
          <p:nvPr>
            <p:ph type="title"/>
            <p:custDataLst>
              <p:tags r:id="rId3"/>
            </p:custDataLst>
          </p:nvPr>
        </p:nvSpPr>
        <p:spPr/>
        <p:txBody>
          <a:bodyPr vert="horz" wrap="square" lIns="0" tIns="0" rIns="0" bIns="0" rtlCol="0" anchor="b" anchorCtr="0">
            <a:normAutofit/>
          </a:bodyPr>
          <a:lstStyle/>
          <a:p>
            <a:pPr lvl="0" algn="l">
              <a:buClrTx/>
              <a:buSzTx/>
              <a:buFontTx/>
            </a:pPr>
            <a:r>
              <a:rPr lang="zh-CN" altLang="en-US" sz="2400">
                <a:solidFill>
                  <a:srgbClr val="000000"/>
                </a:solidFill>
                <a:latin typeface="微软雅黑" panose="020B0503020204020204" charset="-122"/>
                <a:ea typeface="微软雅黑" panose="020B0503020204020204" charset="-122"/>
                <a:sym typeface="+mn-ea"/>
              </a:rPr>
              <a:t>1.8 嵌入式系统的设计方法</a:t>
            </a:r>
            <a:endParaRPr lang="zh-CN" altLang="en-US" sz="2400">
              <a:solidFill>
                <a:srgbClr val="000000"/>
              </a:solidFill>
              <a:latin typeface="微软雅黑" panose="020B0503020204020204" charset="-122"/>
              <a:ea typeface="微软雅黑" panose="020B0503020204020204" charset="-122"/>
              <a:sym typeface="+mn-ea"/>
            </a:endParaRPr>
          </a:p>
        </p:txBody>
      </p:sp>
    </p:spTree>
    <p:custDataLst>
      <p:tags r:id="rId4"/>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88060" y="709295"/>
            <a:ext cx="10206990" cy="568388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1.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硬件层应用层</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000" b="0" i="0" u="none" strike="noStrike" kern="0" cap="none" spc="0" normalizeH="0" baseline="0" noProof="0" dirty="0">
                <a:ln>
                  <a:noFill/>
                </a:ln>
                <a:solidFill>
                  <a:schemeClr val="tx1"/>
                </a:solidFill>
                <a:effectLst/>
                <a:uLnTx/>
                <a:uFillTx/>
                <a:latin typeface="+mn-lt"/>
                <a:ea typeface="+mn-ea"/>
                <a:cs typeface="+mn-cs"/>
              </a:rPr>
              <a:t>硬件层由嵌入式微处理器、外围电路和外部设备组成。在一片嵌入式微处理器基础上增加电源电路、复位电路、调试接口和存储器电路，就构成一个嵌入式核心控制模块。其中操作系统和应用程序都可以固化在</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ROM</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或者</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Flash</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中，为方便使用，有的模块在此基础上增加了</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LCD</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、键盘、</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USB</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接口，以及其他一些功能的扩展电路和接口。</a:t>
            </a: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000" b="0" i="0" u="none" strike="noStrike" kern="0" cap="none" spc="0" normalizeH="0" baseline="0" noProof="0" dirty="0">
                <a:ln>
                  <a:noFill/>
                </a:ln>
                <a:solidFill>
                  <a:schemeClr val="tx1"/>
                </a:solidFill>
                <a:effectLst/>
                <a:uLnTx/>
                <a:uFillTx/>
                <a:latin typeface="+mn-lt"/>
                <a:ea typeface="+mn-ea"/>
                <a:cs typeface="+mn-cs"/>
              </a:rPr>
              <a:t>嵌入式系统的硬件层是以嵌入式处理器为核心的，最初的嵌入式处理器都是为通用目的而设计的。后来随着微电子技术的发展出现了</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ASIC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（专用的集成电路），</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ASIC </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是一种为具体任务而特殊设计的专用集成电路。由于</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ASIC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在设计过程中进行了专门优化，其性能、性价比都非常高。采用</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ASIC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可以减少系统软硬件设计的复杂度，降低系统成本。有的嵌入式微处理器利用</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ASIC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来实现，但</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ASIC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的前期设计费用非常高，而且</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ASIC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一旦设计完成，就无法升级和扩展，一般只有在一些产量非常大的产品设计中才考虑使用</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ASIC</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a:t>
            </a: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831215" y="638810"/>
            <a:ext cx="10734040" cy="612140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中间层</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硬件层与软件层之间为中间层，也称为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BSP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（板级支持包），将系统软件与底层硬件部分隔离，使得系统的底层设备驱动程序与硬件无关，一般应具有相关硬件的初始化、数据的输入输出操作和硬件设备的配置等功能。</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BSP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是主板硬件环境和操作系统的中间接口，是软件平台中具有硬件依赖性的那一部分，主要目的是为了支持操作系统，使之能够更好地运行于硬件主板上。</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纯粹的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BSP</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所包含的内容一般说来是与系统有关的驱动程序，如网络驱动程序和系统中的网络协议，串口驱动程序和系统的下载调试等。离开这些驱动程序系统就不能正常工作。</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975360" y="638175"/>
            <a:ext cx="10375265" cy="612140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3.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软件层中间层</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软件层主要是操作系统，有的还包括文件系统、图形用户接口和网络系统等。操作系统是嵌入式应用软件的基础和开发平台，实际上是一段程序，系统复位后首先执行，相当于用户的主程序，用户的其他应用程序都建立在操作系统之上。操作系统是一个标准的内核，将中断、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IO</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、定时器等资源都封装起来、以方使用户使用。</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操作系统的引入大大提高了嵌入式系统的功能，方便了应用软件的设计，但同时也占用了宝贵的嵌入式系统资源。一般在大型的或需要多任务的应用场合才考虑使用嵌入式操作系统。</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178560" y="791210"/>
            <a:ext cx="10050780" cy="496633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4.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功能层</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功能层由基于操作系统开发的应用程序组成，用来完成对被控对象</a:t>
            </a:r>
            <a:r>
              <a:rPr kumimoji="0" lang="zh-CN" altLang="en-US" sz="2400" b="0" i="0" u="none" strike="noStrike" kern="0" cap="none" spc="0" normalizeH="0" baseline="0" noProof="0">
                <a:ln>
                  <a:noFill/>
                </a:ln>
                <a:solidFill>
                  <a:schemeClr val="tx1"/>
                </a:solidFill>
                <a:effectLst/>
                <a:uLnTx/>
                <a:uFillTx/>
                <a:latin typeface="+mn-lt"/>
                <a:ea typeface="+mn-ea"/>
                <a:cs typeface="+mn-cs"/>
              </a:rPr>
              <a:t>的</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控制功能。为了</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方便用户操作，往往需要具有友好的人机界面。</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对于一些复杂的系统，在系统设计的初期阶段就要对系统的需求进行分析，确定</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系统功能</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。然后将系统的功能映射到整个系统的硬件、软件和执行装置的设计过程中，这个过程</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称为系统</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的功能实现。</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a:spLocks noGrp="1"/>
          </p:cNvSpPr>
          <p:nvPr>
            <p:custDataLst>
              <p:tags r:id="rId1"/>
            </p:custDataLst>
          </p:nvPr>
        </p:nvSpPr>
        <p:spPr>
          <a:xfrm>
            <a:off x="996950" y="1527810"/>
            <a:ext cx="10365105" cy="4599940"/>
          </a:xfrm>
          <a:prstGeom prst="rect">
            <a:avLst/>
          </a:prstGeom>
          <a:noFill/>
          <a:ln w="9525">
            <a:noFill/>
          </a:ln>
        </p:spPr>
        <p:txBody>
          <a:bodyPr vert="horz" wrap="square" lIns="91440" tIns="45720" rIns="91440" bIns="45720" anchor="t" anchorCtr="0">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indent="611505" algn="just">
              <a:lnSpc>
                <a:spcPct val="150000"/>
              </a:lnSpc>
              <a:buNone/>
            </a:pPr>
            <a:r>
              <a:rPr lang="zh-CN" altLang="en-US" sz="2400" dirty="0">
                <a:solidFill>
                  <a:schemeClr val="tx1"/>
                </a:solidFill>
              </a:rPr>
              <a:t>嵌入式系统的应用开发是按照一定的流程进行的，一般由五个阶段构成：需求分析、体系结构设计、硬件／软件设计、系统集成和代码固化，各个阶段之间往往要求不断地重复和修改直至最终完成设计目标。</a:t>
            </a:r>
            <a:endParaRPr lang="zh-CN" altLang="en-US" sz="2400" dirty="0">
              <a:solidFill>
                <a:schemeClr val="tx1"/>
              </a:solidFill>
            </a:endParaRPr>
          </a:p>
          <a:p>
            <a:pPr marL="0" indent="611505" algn="just">
              <a:lnSpc>
                <a:spcPct val="150000"/>
              </a:lnSpc>
              <a:buNone/>
            </a:pPr>
            <a:r>
              <a:rPr lang="zh-CN" altLang="en-US" sz="2400" dirty="0">
                <a:solidFill>
                  <a:schemeClr val="tx1"/>
                </a:solidFill>
              </a:rPr>
              <a:t>嵌入式系统开发已经逐步规范化，在遵循一般工程开发流程的基础上，必须将硬件、软件人力等各方面资源综合起来。嵌入式系统发都是软、硬件的结合体和协同开发过程，这是其最大的特点。嵌入式系统设计流程图</a:t>
            </a:r>
            <a:r>
              <a:rPr lang="en-US" altLang="zh-CN" sz="2400" dirty="0">
                <a:solidFill>
                  <a:schemeClr val="tx1"/>
                </a:solidFill>
              </a:rPr>
              <a:t>1-13</a:t>
            </a:r>
            <a:r>
              <a:rPr lang="zh-CN" altLang="en-US" sz="2400" dirty="0">
                <a:solidFill>
                  <a:schemeClr val="tx1"/>
                </a:solidFill>
              </a:rPr>
              <a:t>所示。</a:t>
            </a:r>
            <a:endParaRPr lang="zh-CN" altLang="en-US" sz="2400" dirty="0">
              <a:solidFill>
                <a:schemeClr val="tx1"/>
              </a:solidFill>
            </a:endParaRPr>
          </a:p>
          <a:p>
            <a:pPr marL="0" indent="611505" algn="just">
              <a:lnSpc>
                <a:spcPct val="150000"/>
              </a:lnSpc>
              <a:buNone/>
            </a:pPr>
            <a:endParaRPr lang="zh-CN" altLang="en-US" sz="2400" dirty="0">
              <a:solidFill>
                <a:schemeClr val="tx1"/>
              </a:solidFill>
            </a:endParaRPr>
          </a:p>
        </p:txBody>
      </p:sp>
      <p:sp>
        <p:nvSpPr>
          <p:cNvPr id="6" name="Rectangle 6"/>
          <p:cNvSpPr>
            <a:spLocks noGrp="1"/>
          </p:cNvSpPr>
          <p:nvPr>
            <p:custDataLst>
              <p:tags r:id="rId2"/>
            </p:custDataLst>
          </p:nvPr>
        </p:nvSpPr>
        <p:spPr>
          <a:xfrm>
            <a:off x="996950" y="593408"/>
            <a:ext cx="4857750" cy="583565"/>
          </a:xfrm>
          <a:prstGeom prst="rect">
            <a:avLst/>
          </a:prstGeom>
          <a:noFill/>
          <a:ln w="9525">
            <a:noFill/>
          </a:ln>
        </p:spPr>
        <p:txBody>
          <a:bodyPr vert="horz" wrap="square" lIns="91440" tIns="45720" rIns="91440" bIns="45720" anchor="ctr" anchorCtr="0">
            <a:normAutofit/>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algn="l" eaLnBrk="1" fontAlgn="auto" hangingPunct="1">
              <a:buClrTx/>
              <a:buSzTx/>
              <a:buFontTx/>
            </a:pPr>
            <a:r>
              <a:rPr lang="zh-CN" altLang="en-US" sz="2400" b="1">
                <a:solidFill>
                  <a:srgbClr val="000000"/>
                </a:solidFill>
                <a:latin typeface="微软雅黑" panose="020B0503020204020204" charset="-122"/>
                <a:ea typeface="微软雅黑" panose="020B0503020204020204" charset="-122"/>
              </a:rPr>
              <a:t>1.8.2 嵌入式系统设计流程</a:t>
            </a:r>
            <a:endParaRPr lang="zh-CN" altLang="en-US" sz="2400" b="1">
              <a:solidFill>
                <a:srgbClr val="000000"/>
              </a:solidFill>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100355" name="矩形 3"/>
          <p:cNvSpPr/>
          <p:nvPr>
            <p:custDataLst>
              <p:tags r:id="rId1"/>
            </p:custDataLst>
          </p:nvPr>
        </p:nvSpPr>
        <p:spPr>
          <a:xfrm>
            <a:off x="7917815" y="5094605"/>
            <a:ext cx="3913505" cy="368300"/>
          </a:xfrm>
          <a:prstGeom prst="rect">
            <a:avLst/>
          </a:prstGeom>
          <a:noFill/>
          <a:ln w="9525">
            <a:noFill/>
          </a:ln>
        </p:spPr>
        <p:txBody>
          <a:bodyPr wrap="square"/>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zh-CN" altLang="en-US" sz="2000" b="1" dirty="0">
                <a:solidFill>
                  <a:schemeClr val="tx1"/>
                </a:solidFill>
              </a:rPr>
              <a:t>图</a:t>
            </a:r>
            <a:r>
              <a:rPr lang="en-US" altLang="zh-CN" sz="2000" b="1" dirty="0">
                <a:solidFill>
                  <a:schemeClr val="tx1"/>
                </a:solidFill>
              </a:rPr>
              <a:t>1-13 </a:t>
            </a:r>
            <a:r>
              <a:rPr lang="zh-CN" altLang="en-US" sz="2000" b="1" dirty="0">
                <a:solidFill>
                  <a:schemeClr val="tx1"/>
                </a:solidFill>
              </a:rPr>
              <a:t>嵌入式系统设计流程图</a:t>
            </a:r>
            <a:endParaRPr lang="zh-CN" altLang="en-US" sz="2000" b="1" dirty="0">
              <a:solidFill>
                <a:schemeClr val="tx1"/>
              </a:solidFill>
            </a:endParaRPr>
          </a:p>
        </p:txBody>
      </p:sp>
      <p:sp>
        <p:nvSpPr>
          <p:cNvPr id="100356"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sp>
        <p:nvSpPr>
          <p:cNvPr id="100357" name="Rectangle 2"/>
          <p:cNvSpPr/>
          <p:nvPr/>
        </p:nvSpPr>
        <p:spPr>
          <a:xfrm>
            <a:off x="1524000" y="-184150"/>
            <a:ext cx="30988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p>
        </p:txBody>
      </p:sp>
      <p:graphicFrame>
        <p:nvGraphicFramePr>
          <p:cNvPr id="100358" name="对象 2"/>
          <p:cNvGraphicFramePr>
            <a:graphicFrameLocks noChangeAspect="1"/>
          </p:cNvGraphicFramePr>
          <p:nvPr/>
        </p:nvGraphicFramePr>
        <p:xfrm>
          <a:off x="3035300" y="233680"/>
          <a:ext cx="3694430" cy="6464300"/>
        </p:xfrm>
        <a:graphic>
          <a:graphicData uri="http://schemas.openxmlformats.org/presentationml/2006/ole">
            <mc:AlternateContent xmlns:mc="http://schemas.openxmlformats.org/markup-compatibility/2006">
              <mc:Choice xmlns:v="urn:schemas-microsoft-com:vml" Requires="v">
                <p:oleObj spid="_x0000_s3077" name="" r:id="rId2" imgW="3425190" imgH="7477760" progId="Visio.Drawing.15">
                  <p:embed/>
                </p:oleObj>
              </mc:Choice>
              <mc:Fallback>
                <p:oleObj name="" r:id="rId2" imgW="3425190" imgH="7477760" progId="Visio.Drawing.15">
                  <p:embed/>
                  <p:pic>
                    <p:nvPicPr>
                      <p:cNvPr id="0" name="图片 3076"/>
                      <p:cNvPicPr/>
                      <p:nvPr/>
                    </p:nvPicPr>
                    <p:blipFill>
                      <a:blip r:embed="rId3"/>
                      <a:stretch>
                        <a:fillRect/>
                      </a:stretch>
                    </p:blipFill>
                    <p:spPr>
                      <a:xfrm>
                        <a:off x="3035300" y="233680"/>
                        <a:ext cx="3694430" cy="6464300"/>
                      </a:xfrm>
                      <a:prstGeom prst="rect">
                        <a:avLst/>
                      </a:prstGeom>
                      <a:noFill/>
                      <a:ln w="38100">
                        <a:noFill/>
                        <a:miter/>
                      </a:ln>
                    </p:spPr>
                  </p:pic>
                </p:oleObj>
              </mc:Fallback>
            </mc:AlternateContent>
          </a:graphicData>
        </a:graphic>
      </p:graphicFrame>
    </p:spTree>
    <p:custDataLst>
      <p:tags r:id="rId4"/>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145540" y="953770"/>
            <a:ext cx="10228580" cy="527939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需求分析</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嵌入式系统的特点决定了系统在开发初期</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的需求分析</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中就要搞清楚需要完成的任务。在此阶段需要分析系统的需求，系统的需求一般分为功能需求和非功能需求两方面。功能需求是系统的基本功能，如输入输出信号、操作方式等；非功能需求包括系统性能、成本、功耗、体积、重量等因素。</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根据系统的需求，确定设计任务和设计目标，并提炼出设计规格说明书，作为正式指导设计和验收的标准。</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1256030" y="1160780"/>
            <a:ext cx="9848850" cy="4565650"/>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2.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体系结构设计</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需求分析完成后，根据提炼出的设计规格说明书。进行体系结构的设计。系统的体系结构注予系统如何实现所述的功能和非功能需求。</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包括对硬件、软件的功能划分，</a:t>
            </a:r>
            <a:r>
              <a:rPr kumimoji="0" lang="zh-CN" altLang="en-US" sz="2400" b="0" i="0" u="none" strike="noStrike" kern="0" cap="none" spc="0" normalizeH="0" baseline="0" noProof="0">
                <a:ln>
                  <a:noFill/>
                </a:ln>
                <a:solidFill>
                  <a:schemeClr val="tx1"/>
                </a:solidFill>
                <a:effectLst/>
                <a:uLnTx/>
                <a:uFillTx/>
                <a:latin typeface="+mn-lt"/>
                <a:ea typeface="+mn-ea"/>
                <a:cs typeface="+mn-cs"/>
              </a:rPr>
              <a:t>以及</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系统</a:t>
            </a:r>
            <a:r>
              <a:rPr kumimoji="0" lang="zh-CN" altLang="en-US" sz="2400" b="0" i="0" u="none" strike="noStrike" kern="0" cap="none" spc="0" normalizeH="0" baseline="0" noProof="0">
                <a:ln>
                  <a:noFill/>
                </a:ln>
                <a:solidFill>
                  <a:schemeClr val="tx1"/>
                </a:solidFill>
                <a:effectLst/>
                <a:uLnTx/>
                <a:uFillTx/>
                <a:latin typeface="+mn-lt"/>
                <a:ea typeface="+mn-ea"/>
                <a:cs typeface="+mn-cs"/>
              </a:rPr>
              <a:t>的</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硬件</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和操作系统的选型等。</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a:spLocks noGrp="1" noChangeArrowheads="1"/>
          </p:cNvSpPr>
          <p:nvPr>
            <p:custDataLst>
              <p:tags r:id="rId1"/>
            </p:custDataLst>
          </p:nvPr>
        </p:nvSpPr>
        <p:spPr>
          <a:xfrm>
            <a:off x="695325" y="237490"/>
            <a:ext cx="10891520" cy="639889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50000"/>
              </a:lnSpc>
              <a:spcBef>
                <a:spcPct val="20000"/>
              </a:spcBef>
              <a:spcAft>
                <a:spcPct val="0"/>
              </a:spcAft>
              <a:buClr>
                <a:srgbClr val="00007D"/>
              </a:buClr>
              <a:buSzPct val="75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3.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软／硬件设计</a:t>
            </a:r>
            <a:endParaRPr kumimoji="0" lang="zh-CN"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基于体系结构对系统的软、硬件进行详细设计。为了缩短产品开发周期，设计往往是并行的。对于每一个处理器的硬件平台都是通用的、固定的、成熟的，在开发过程中减少了硬件系统错误的引入机会。同时，嵌入式操作系统屏蔽掉了低层硬件的很多复杂信息，开发者利用操作系统提供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API</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函数可以完成大部分功能。对于一个完整的嵌入式应用系统的开发，应用系统的程序设计是嵌入式系统设计一个非常重要的方面，程序的质量直接影响整个系统功能的实现，好的程序设计可以克服系统硬件设计的不足，提高应用系统的性能；反之，会使整个应用系统无法正常工作。</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612140" algn="just" defTabSz="914400" rtl="0" eaLnBrk="0" fontAlgn="base" latinLnBrk="0" hangingPunct="0">
              <a:lnSpc>
                <a:spcPct val="150000"/>
              </a:lnSpc>
              <a:spcBef>
                <a:spcPct val="20000"/>
              </a:spcBef>
              <a:spcAft>
                <a:spcPct val="0"/>
              </a:spcAft>
              <a:buClr>
                <a:schemeClr val="bg2"/>
              </a:buClr>
              <a:buSzPct val="75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不同于基于</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PC</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平台的程序开发，嵌入式系统的程序设计具有其自身的特点，程序设计的方法也会因系统或人而异。</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2"/>
    </p:custDataLst>
  </p:cSld>
  <p:clrMapOvr>
    <a:masterClrMapping/>
  </p:clrMapOvr>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0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0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03.xml><?xml version="1.0" encoding="utf-8"?>
<p:tagLst xmlns:p="http://schemas.openxmlformats.org/presentationml/2006/main">
  <p:tag name="KSO_WM_UNIT_INDEX" val="2"/>
  <p:tag name="KSO_WM_UNIT_TYPE" val="a"/>
  <p:tag name="KSO_WM_BEAUTIFY_FLAG" val="#wm#"/>
</p:tagLst>
</file>

<file path=ppt/tags/tag10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0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0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0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08.xml><?xml version="1.0" encoding="utf-8"?>
<p:tagLst xmlns:p="http://schemas.openxmlformats.org/presentationml/2006/main">
  <p:tag name="KSO_WM_UNIT_INDEX" val="2"/>
  <p:tag name="KSO_WM_UNIT_TYPE" val="a"/>
  <p:tag name="KSO_WM_BEAUTIFY_FLAG" val="#wm#"/>
</p:tagLst>
</file>

<file path=ppt/tags/tag10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1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1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1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1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1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1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17.xml><?xml version="1.0" encoding="utf-8"?>
<p:tagLst xmlns:p="http://schemas.openxmlformats.org/presentationml/2006/main">
  <p:tag name="KSO_WM_UNIT_INDEX" val="2"/>
  <p:tag name="KSO_WM_UNIT_TYPE" val="a"/>
  <p:tag name="KSO_WM_BEAUTIFY_FLAG" val="#wm#"/>
</p:tagLst>
</file>

<file path=ppt/tags/tag11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1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2.xml><?xml version="1.0" encoding="utf-8"?>
<p:tagLst xmlns:p="http://schemas.openxmlformats.org/presentationml/2006/main">
  <p:tag name="KSO_WM_UNIT_TYPE" val="f"/>
  <p:tag name="KSO_WM_UNIT_SUBTYPE" val="g"/>
  <p:tag name="KSO_WM_UNIT_INDEX" val="1"/>
  <p:tag name="KSO_WM_BEAUTIFY_FLAG" val="#wm#"/>
  <p:tag name="KSO_WM_TAG_VERSION" val="3.0"/>
  <p:tag name="KSO_WM_UNIT_PRESET_TEXT" val="公司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3"/>
</p:tagLst>
</file>

<file path=ppt/tags/tag12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2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2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2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2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2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2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2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2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29.xml><?xml version="1.0" encoding="utf-8"?>
<p:tagLst xmlns:p="http://schemas.openxmlformats.org/presentationml/2006/main">
  <p:tag name="KSO_WM_UNIT_INDEX" val="1"/>
  <p:tag name="KSO_WM_UNIT_TYPE" val="a"/>
  <p:tag name="KSO_WM_BEAUTIFY_FLAG" val="#wm#"/>
</p:tagLst>
</file>

<file path=ppt/tags/tag13.xml><?xml version="1.0" encoding="utf-8"?>
<p:tagLst xmlns:p="http://schemas.openxmlformats.org/presentationml/2006/main">
  <p:tag name="KSO_WM_UNIT_TYPE" val="f"/>
  <p:tag name="KSO_WM_UNIT_SUBTYPE" val="b"/>
  <p:tag name="KSO_WM_UNIT_INDEX" val="2"/>
  <p:tag name="KSO_WM_BEAUTIFY_FLAG" val="#wm#"/>
  <p:tag name="KSO_WM_TAG_VERSION" val="3.0"/>
  <p:tag name="KSO_WM_UNIT_PRESET_TEXT" val="署名"/>
  <p:tag name="KSO_WM_UNIT_ID" val="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3"/>
</p:tagLst>
</file>

<file path=ppt/tags/tag13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3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3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3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3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9.xml><?xml version="1.0" encoding="utf-8"?>
<p:tagLst xmlns:p="http://schemas.openxmlformats.org/presentationml/2006/main">
  <p:tag name="KSO_WM_UNIT_INDEX" val="1"/>
  <p:tag name="KSO_WM_UNIT_TYPE" val="a"/>
  <p:tag name="KSO_WM_BEAUTIFY_FLAG" val="#wm#"/>
</p:tagLst>
</file>

<file path=ppt/tags/tag14.xml><?xml version="1.0" encoding="utf-8"?>
<p:tagLst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4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4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4.xml><?xml version="1.0" encoding="utf-8"?>
<p:tagLst xmlns:p="http://schemas.openxmlformats.org/presentationml/2006/main">
  <p:tag name="KSO_WM_UNIT_INDEX" val="2"/>
  <p:tag name="KSO_WM_UNIT_TYPE" val="a"/>
  <p:tag name="KSO_WM_BEAUTIFY_FLAG" val="#wm#"/>
</p:tagLst>
</file>

<file path=ppt/tags/tag14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4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4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40"/>
</p:tagLst>
</file>

<file path=ppt/tags/tag15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5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5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5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6.xml><?xml version="1.0" encoding="utf-8"?>
<p:tagLst xmlns:p="http://schemas.openxmlformats.org/presentationml/2006/main">
  <p:tag name="KSO_WM_UNIT_INDEX" val="2"/>
  <p:tag name="KSO_WM_UNIT_TYPE" val="a"/>
  <p:tag name="KSO_WM_BEAUTIFY_FLAG" val="#wm#"/>
</p:tagLst>
</file>

<file path=ppt/tags/tag15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5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6.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6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6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6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6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6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66.xml><?xml version="1.0" encoding="utf-8"?>
<p:tagLst xmlns:p="http://schemas.openxmlformats.org/presentationml/2006/main">
  <p:tag name="KSO_WM_UNIT_INDEX" val="2"/>
  <p:tag name="KSO_WM_UNIT_TYPE" val="a"/>
  <p:tag name="KSO_WM_BEAUTIFY_FLAG" val="#wm#"/>
</p:tagLst>
</file>

<file path=ppt/tags/tag16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6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6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7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7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73.xml><?xml version="1.0" encoding="utf-8"?>
<p:tagLst xmlns:p="http://schemas.openxmlformats.org/presentationml/2006/main">
  <p:tag name="KSO_WM_UNIT_INDEX" val="1"/>
  <p:tag name="KSO_WM_UNIT_TYPE" val="a"/>
  <p:tag name="KSO_WM_BEAUTIFY_FLAG" val="#wm#"/>
</p:tagLst>
</file>

<file path=ppt/tags/tag174.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7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7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77.xml><?xml version="1.0" encoding="utf-8"?>
<p:tagLst xmlns:p="http://schemas.openxmlformats.org/presentationml/2006/main">
  <p:tag name="KSO_WM_UNIT_INDEX" val="2"/>
  <p:tag name="KSO_WM_UNIT_TYPE" val="a"/>
  <p:tag name="KSO_WM_BEAUTIFY_FLAG" val="#wm#"/>
</p:tagLst>
</file>

<file path=ppt/tags/tag17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79.xml><?xml version="1.0" encoding="utf-8"?>
<p:tagLst xmlns:p="http://schemas.openxmlformats.org/presentationml/2006/main">
  <p:tag name="KSO_WM_UNIT_INDEX" val="2"/>
  <p:tag name="KSO_WM_UNIT_TYPE" val="d"/>
  <p:tag name="KSO_WM_BEAUTIFY_FLAG" val="#wm#"/>
</p:tagLst>
</file>

<file path=ppt/tags/tag18.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UNIT_INDEX" val="1"/>
  <p:tag name="KSO_WM_UNIT_TYPE" val="a"/>
  <p:tag name="KSO_WM_BEAUTIFY_FLAG" val="#wm#"/>
</p:tagLst>
</file>

<file path=ppt/tags/tag18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8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8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8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85.xml><?xml version="1.0" encoding="utf-8"?>
<p:tagLst xmlns:p="http://schemas.openxmlformats.org/presentationml/2006/main">
  <p:tag name="KSO_WM_UNIT_INDEX" val="2"/>
  <p:tag name="KSO_WM_UNIT_TYPE" val="d"/>
  <p:tag name="KSO_WM_BEAUTIFY_FLAG" val="#wm#"/>
</p:tagLst>
</file>

<file path=ppt/tags/tag186.xml><?xml version="1.0" encoding="utf-8"?>
<p:tagLst xmlns:p="http://schemas.openxmlformats.org/presentationml/2006/main">
  <p:tag name="KSO_WM_UNIT_INDEX" val="1"/>
  <p:tag name="KSO_WM_UNIT_TYPE" val="a"/>
  <p:tag name="KSO_WM_BEAUTIFY_FLAG" val="#wm#"/>
</p:tagLst>
</file>

<file path=ppt/tags/tag18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8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89.xml><?xml version="1.0" encoding="utf-8"?>
<p:tagLst xmlns:p="http://schemas.openxmlformats.org/presentationml/2006/main">
  <p:tag name="KSO_WM_UNIT_INDEX" val="2"/>
  <p:tag name="KSO_WM_UNIT_TYPE" val="a"/>
  <p:tag name="KSO_WM_BEAUTIFY_FLAG" val="#wm#"/>
</p:tagLst>
</file>

<file path=ppt/tags/tag1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19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9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9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9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94.xml><?xml version="1.0" encoding="utf-8"?>
<p:tagLst xmlns:p="http://schemas.openxmlformats.org/presentationml/2006/main">
  <p:tag name="KSO_WM_UNIT_INDEX" val="2"/>
  <p:tag name="KSO_WM_UNIT_TYPE" val="a"/>
  <p:tag name="KSO_WM_BEAUTIFY_FLAG" val="#wm#"/>
</p:tagLst>
</file>

<file path=ppt/tags/tag19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9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9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19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9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0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0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03.xml><?xml version="1.0" encoding="utf-8"?>
<p:tagLst xmlns:p="http://schemas.openxmlformats.org/presentationml/2006/main">
  <p:tag name="KSO_WM_UNIT_INDEX" val="2"/>
  <p:tag name="KSO_WM_UNIT_TYPE" val="a"/>
  <p:tag name="KSO_WM_BEAUTIFY_FLAG" val="#wm#"/>
</p:tagLst>
</file>

<file path=ppt/tags/tag20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0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0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0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0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0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1.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1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1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1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1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1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1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1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1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1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2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2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2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2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2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23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3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3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3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3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3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4.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4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4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4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4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4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4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4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48.xml><?xml version="1.0" encoding="utf-8"?>
<p:tagLst xmlns:p="http://schemas.openxmlformats.org/presentationml/2006/main">
  <p:tag name="KSO_WM_UNIT_INDEX" val="2"/>
  <p:tag name="KSO_WM_UNIT_TYPE" val="a"/>
  <p:tag name="KSO_WM_BEAUTIFY_FLAG" val="#wm#"/>
</p:tagLst>
</file>

<file path=ppt/tags/tag24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5.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0.xml><?xml version="1.0" encoding="utf-8"?>
<p:tagLst xmlns:p="http://schemas.openxmlformats.org/presentationml/2006/main">
  <p:tag name="KSO_WM_UNIT_INDEX" val="1"/>
  <p:tag name="KSO_WM_UNIT_TYPE" val="a"/>
  <p:tag name="KSO_WM_BEAUTIFY_FLAG" val="#wm#"/>
</p:tagLst>
</file>

<file path=ppt/tags/tag25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5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5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54.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5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5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57.xml><?xml version="1.0" encoding="utf-8"?>
<p:tagLst xmlns:p="http://schemas.openxmlformats.org/presentationml/2006/main">
  <p:tag name="KSO_WM_UNIT_INDEX" val="2"/>
  <p:tag name="KSO_WM_UNIT_TYPE" val="a"/>
  <p:tag name="KSO_WM_BEAUTIFY_FLAG" val="#wm#"/>
</p:tagLst>
</file>

<file path=ppt/tags/tag25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5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6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62.xml><?xml version="1.0" encoding="utf-8"?>
<p:tagLst xmlns:p="http://schemas.openxmlformats.org/presentationml/2006/main">
  <p:tag name="KSO_WM_UNIT_INDEX" val="2"/>
  <p:tag name="KSO_WM_UNIT_TYPE" val="a"/>
  <p:tag name="KSO_WM_BEAUTIFY_FLAG" val="#wm#"/>
</p:tagLst>
</file>

<file path=ppt/tags/tag26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6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6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66.xml><?xml version="1.0" encoding="utf-8"?>
<p:tagLst xmlns:p="http://schemas.openxmlformats.org/presentationml/2006/main">
  <p:tag name="KSO_WM_UNIT_INDEX" val="1"/>
  <p:tag name="KSO_WM_UNIT_TYPE" val="a"/>
  <p:tag name="KSO_WM_BEAUTIFY_FLAG" val="#wm#"/>
</p:tagLst>
</file>

<file path=ppt/tags/tag26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6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69.xml><?xml version="1.0" encoding="utf-8"?>
<p:tagLst xmlns:p="http://schemas.openxmlformats.org/presentationml/2006/main">
  <p:tag name="KSO_WM_UNIT_INDEX" val="1"/>
  <p:tag name="KSO_WM_UNIT_TYPE" val="a"/>
  <p:tag name="KSO_WM_BEAUTIFY_FLAG" val="#wm#"/>
</p:tagLst>
</file>

<file path=ppt/tags/tag27.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7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7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73.xml><?xml version="1.0" encoding="utf-8"?>
<p:tagLst xmlns:p="http://schemas.openxmlformats.org/presentationml/2006/main">
  <p:tag name="KSO_WM_UNIT_INDEX" val="2"/>
  <p:tag name="KSO_WM_UNIT_TYPE" val="d"/>
  <p:tag name="KSO_WM_BEAUTIFY_FLAG" val="#wm#"/>
</p:tagLst>
</file>

<file path=ppt/tags/tag27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7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76.xml><?xml version="1.0" encoding="utf-8"?>
<p:tagLst xmlns:p="http://schemas.openxmlformats.org/presentationml/2006/main">
  <p:tag name="KSO_WM_UNIT_INDEX" val="2"/>
  <p:tag name="KSO_WM_UNIT_TYPE" val="a"/>
  <p:tag name="KSO_WM_BEAUTIFY_FLAG" val="#wm#"/>
</p:tagLst>
</file>

<file path=ppt/tags/tag27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7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7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8.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81.xml><?xml version="1.0" encoding="utf-8"?>
<p:tagLst xmlns:p="http://schemas.openxmlformats.org/presentationml/2006/main">
  <p:tag name="KSO_WM_UNIT_INDEX" val="2"/>
  <p:tag name="KSO_WM_UNIT_TYPE" val="a"/>
  <p:tag name="KSO_WM_BEAUTIFY_FLAG" val="#wm#"/>
</p:tagLst>
</file>

<file path=ppt/tags/tag28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8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8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8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8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8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8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8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9.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9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9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9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9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9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9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9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9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299.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3.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0.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301.xml><?xml version="1.0" encoding="utf-8"?>
<p:tagLst xmlns:p="http://schemas.openxmlformats.org/presentationml/2006/main">
  <p:tag name="KSO_WM_UNIT_INDEX" val="1"/>
  <p:tag name="KSO_WM_UNIT_TYPE" val="a"/>
  <p:tag name="KSO_WM_BEAUTIFY_FLAG" val="#wm#"/>
</p:tagLst>
</file>

<file path=ppt/tags/tag30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0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0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0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0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0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0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0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1.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1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1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31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1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1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1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1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1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1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2.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0.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2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2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2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2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25.xml><?xml version="1.0" encoding="utf-8"?>
<p:tagLst xmlns:p="http://schemas.openxmlformats.org/presentationml/2006/main">
  <p:tag name="KSO_WM_UNIT_INDEX" val="2"/>
  <p:tag name="KSO_WM_UNIT_TYPE" val="a"/>
  <p:tag name="KSO_WM_BEAUTIFY_FLAG" val="#wm#"/>
</p:tagLst>
</file>

<file path=ppt/tags/tag32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2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2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2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3.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31.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332.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333.xml><?xml version="1.0" encoding="utf-8"?>
<p:tagLst xmlns:p="http://schemas.openxmlformats.org/presentationml/2006/main">
  <p:tag name="KSO_WM_UNIT_INDEX" val="1"/>
  <p:tag name="KSO_WM_UNIT_TYPE" val="a"/>
  <p:tag name="KSO_WM_BEAUTIFY_FLAG" val="#wm#"/>
</p:tagLst>
</file>

<file path=ppt/tags/tag33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3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3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3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3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3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4.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4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4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4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4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4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46.xml><?xml version="1.0" encoding="utf-8"?>
<p:tagLst xmlns:p="http://schemas.openxmlformats.org/presentationml/2006/main">
  <p:tag name="KSO_WM_UNIT_INDEX" val="2"/>
  <p:tag name="KSO_WM_UNIT_TYPE" val="a"/>
  <p:tag name="KSO_WM_BEAUTIFY_FLAG" val="#wm#"/>
</p:tagLst>
</file>

<file path=ppt/tags/tag34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4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4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50.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5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5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5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5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5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5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5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5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35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36.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8.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3;第二级&#13;第三级&#13;第四级&#13;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4.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3;第二级&#13;第三级&#13;第四级&#13;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45.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6.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3;第二级&#13;第三级&#13;第四级&#13;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47.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1.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2.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41"/>
</p:tagLst>
</file>

<file path=ppt/tags/tag63.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67.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6"/>
</p:tagLst>
</file>

<file path=ppt/tags/tag75.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TYPE" val="f"/>
  <p:tag name="KSO_WM_UNIT_SUBTYPE" val="g"/>
  <p:tag name="KSO_WM_UNIT_INDEX" val="1"/>
  <p:tag name="KSO_WM_BEAUTIFY_FLAG" val="#wm#"/>
  <p:tag name="KSO_WM_TAG_VERSION" val="3.0"/>
  <p:tag name="KSO_WM_UNIT_PRESET_TEXT" val="公司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3"/>
</p:tagLst>
</file>

<file path=ppt/tags/tag79.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1"/>
</p:tagLst>
</file>

<file path=ppt/tags/tag80.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UNIT_TYPE" val="f"/>
  <p:tag name="KSO_WM_UNIT_SUBTYPE" val="b"/>
  <p:tag name="KSO_WM_UNIT_INDEX" val="2"/>
  <p:tag name="KSO_WM_BEAUTIFY_FLAG" val="#wm#"/>
  <p:tag name="KSO_WM_TAG_VERSION" val="3.0"/>
  <p:tag name="KSO_WM_UNIT_PRESET_TEXT" val="署名"/>
  <p:tag name="KSO_WM_UNIT_ID" val="_1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3"/>
</p:tagLst>
</file>

<file path=ppt/tags/tag82.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964"/>
</p:tagLst>
</file>

<file path=ppt/tags/tag88.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964"/>
</p:tagLst>
</file>

<file path=ppt/tags/tag89.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5964"/>
  <p:tag name="KSO_WM_TEMPLATE_CATEGORY" val="custom"/>
  <p:tag name="KSO_WM_TEMPLATE_MASTER_TYPE" val="0"/>
</p:tagLst>
</file>

<file path=ppt/tags/tag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TYPE" val="a"/>
  <p:tag name="KSO_WM_UNIT_INDEX" val="1"/>
  <p:tag name="KSO_WM_BEAUTIFY_FLAG" val="#wm#"/>
  <p:tag name="KSO_WM_TAG_VERSION" val="3.0"/>
  <p:tag name="KSO_WM_UNIT_PRESET_TEXT" val="添加章节标题"/>
  <p:tag name="KSO_WM_UNIT_ID" val="custom20235964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64"/>
  <p:tag name="KSO_WM_TEMPLATE_CATEGORY" val="custom"/>
  <p:tag name="KSO_WM_UNIT_ISCONTENTSTITLE" val="0"/>
  <p:tag name="KSO_WM_UNIT_TEXT_TYPE" val="1"/>
</p:tagLst>
</file>

<file path=ppt/tags/tag91.xml><?xml version="1.0" encoding="utf-8"?>
<p:tagLst xmlns:p="http://schemas.openxmlformats.org/presentationml/2006/main">
  <p:tag name="KSO_WM_UNIT_TYPE" val="e"/>
  <p:tag name="KSO_WM_UNIT_INDEX" val="1"/>
  <p:tag name="KSO_WM_BEAUTIFY_FLAG" val="#wm#"/>
  <p:tag name="KSO_WM_TAG_VERSION" val="3.0"/>
  <p:tag name="KSO_WM_UNIT_ID" val="custom20235964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64"/>
  <p:tag name="KSO_WM_TEMPLATE_CATEGORY" val="custom"/>
</p:tagLst>
</file>

<file path=ppt/tags/tag92.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64"/>
  <p:tag name="KSO_WM_TEMPLATE_CATEGORY" val="custom"/>
  <p:tag name="KSO_WM_SLIDE_INDEX" val="7"/>
  <p:tag name="KSO_WM_SLIDE_ID" val="custom20235964_7"/>
  <p:tag name="KSO_WM_TEMPLATE_MASTER_TYPE" val="0"/>
  <p:tag name="KSO_WM_SLIDE_LAYOUT" val="a_e"/>
  <p:tag name="KSO_WM_SLIDE_LAYOUT_CNT" val="1_1"/>
  <p:tag name="KSO_WM_SLIDE_THEME_ID" val="3330561"/>
  <p:tag name="KSO_WM_SLIDE_THEME_NAME" val="优雅绿色几何职场办公商务风主题"/>
</p:tagLst>
</file>

<file path=ppt/tags/tag9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9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95.xml><?xml version="1.0" encoding="utf-8"?>
<p:tagLst xmlns:p="http://schemas.openxmlformats.org/presentationml/2006/main">
  <p:tag name="KSO_WM_UNIT_INDEX" val="1"/>
  <p:tag name="KSO_WM_UNIT_TYPE" val="a"/>
  <p:tag name="KSO_WM_BEAUTIFY_FLAG" val="#wm#"/>
</p:tagLst>
</file>

<file path=ppt/tags/tag9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ags/tag9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9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64"/>
  <p:tag name="KSO_WM_TEMPLATE_CATEGORY" val="custom"/>
  <p:tag name="KSO_WM_SLIDE_INDEX" val="8"/>
  <p:tag name="KSO_WM_SLIDE_ID" val="custom20235964_8"/>
  <p:tag name="KSO_WM_TEMPLATE_MASTER_TYPE" val="0"/>
  <p:tag name="KSO_WM_SLIDE_LAYOUT" val="a_f"/>
  <p:tag name="KSO_WM_SLIDE_LAYOUT_CNT" val="1_1"/>
  <p:tag name="KSO_WM_SLIDE_SIZE" val="850*457"/>
  <p:tag name="KSO_WM_SLIDE_POSITION" val="54*28"/>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0321-2">
      <a:dk1>
        <a:srgbClr val="333333"/>
      </a:dk1>
      <a:lt1>
        <a:srgbClr val="FFFFFF"/>
      </a:lt1>
      <a:dk2>
        <a:srgbClr val="112F22"/>
      </a:dk2>
      <a:lt2>
        <a:srgbClr val="F4FBF8"/>
      </a:lt2>
      <a:accent1>
        <a:srgbClr val="6EBE90"/>
      </a:accent1>
      <a:accent2>
        <a:srgbClr val="A3D856"/>
      </a:accent2>
      <a:accent3>
        <a:srgbClr val="E4B446"/>
      </a:accent3>
      <a:accent4>
        <a:srgbClr val="7ACFD6"/>
      </a:accent4>
      <a:accent5>
        <a:srgbClr val="62E87C"/>
      </a:accent5>
      <a:accent6>
        <a:srgbClr val="E37639"/>
      </a:accent6>
      <a:hlink>
        <a:srgbClr val="304FFE"/>
      </a:hlink>
      <a:folHlink>
        <a:srgbClr val="492067"/>
      </a:folHlink>
    </a:clrScheme>
    <a:fontScheme name="02-微软雅黑唯一标准">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rmAutofit/>
      </a:bodyPr>
      <a:lstStyle>
        <a:defPPr algn="l">
          <a:lnSpc>
            <a:spcPct val="140000"/>
          </a:lnSpc>
          <a:defRPr sz="24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27014</Words>
  <Application>WPS 演示</Application>
  <PresentationFormat>全屏显示(4:3)</PresentationFormat>
  <Paragraphs>655</Paragraphs>
  <Slides>116</Slides>
  <Notes>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vt:i4>
      </vt:variant>
      <vt:variant>
        <vt:lpstr>幻灯片标题</vt:lpstr>
      </vt:variant>
      <vt:variant>
        <vt:i4>116</vt:i4>
      </vt:variant>
    </vt:vector>
  </HeadingPairs>
  <TitlesOfParts>
    <vt:vector size="128" baseType="lpstr">
      <vt:lpstr>Arial</vt:lpstr>
      <vt:lpstr>宋体</vt:lpstr>
      <vt:lpstr>Wingdings</vt:lpstr>
      <vt:lpstr>Arial Black</vt:lpstr>
      <vt:lpstr>江城圆体 400W</vt:lpstr>
      <vt:lpstr>微软雅黑</vt:lpstr>
      <vt:lpstr>Arial Unicode MS</vt:lpstr>
      <vt:lpstr>等线</vt:lpstr>
      <vt:lpstr>Pixel</vt:lpstr>
      <vt:lpstr>Office 主题​​</vt:lpstr>
      <vt:lpstr>Visio.Drawing.15</vt:lpstr>
      <vt:lpstr>Visio.Drawing.15</vt:lpstr>
      <vt:lpstr>   第1章  绪论</vt:lpstr>
      <vt:lpstr>PowerPoint 演示文稿</vt:lpstr>
      <vt:lpstr>1.1 嵌入式系统</vt:lpstr>
      <vt:lpstr>PowerPoint 演示文稿</vt:lpstr>
      <vt:lpstr>PowerPoint 演示文稿</vt:lpstr>
      <vt:lpstr>1.1.1 嵌入式系统概述</vt:lpstr>
      <vt:lpstr>PowerPoint 演示文稿</vt:lpstr>
      <vt:lpstr>1.1.2 嵌入式系统和通用计算机系统比较</vt:lpstr>
      <vt:lpstr>PowerPoint 演示文稿</vt:lpstr>
      <vt:lpstr>PowerPoint 演示文稿</vt:lpstr>
      <vt:lpstr>PowerPoint 演示文稿</vt:lpstr>
      <vt:lpstr>1.1.3 嵌入式系统的特点</vt:lpstr>
      <vt:lpstr>PowerPoint 演示文稿</vt:lpstr>
      <vt:lpstr>PowerPoint 演示文稿</vt:lpstr>
      <vt:lpstr>PowerPoint 演示文稿</vt:lpstr>
      <vt:lpstr>PowerPoint 演示文稿</vt:lpstr>
      <vt:lpstr>PowerPoint 演示文稿</vt:lpstr>
      <vt:lpstr>1.2 嵌入式系统的组成</vt:lpstr>
      <vt:lpstr>PowerPoint 演示文稿</vt:lpstr>
      <vt:lpstr>PowerPoint 演示文稿</vt:lpstr>
      <vt:lpstr>PowerPoint 演示文稿</vt:lpstr>
      <vt:lpstr>1.3 实时操作系统</vt:lpstr>
      <vt:lpstr>PowerPoint 演示文稿</vt:lpstr>
      <vt:lpstr>1.3.1 实时系统的概念</vt:lpstr>
      <vt:lpstr>PowerPoint 演示文稿</vt:lpstr>
      <vt:lpstr>PowerPoint 演示文稿</vt:lpstr>
      <vt:lpstr>PowerPoint 演示文稿</vt:lpstr>
      <vt:lpstr>PowerPoint 演示文稿</vt:lpstr>
      <vt:lpstr>1.3.3  实时操作系统性能的衡量指标</vt:lpstr>
      <vt:lpstr>PowerPoint 演示文稿</vt:lpstr>
      <vt:lpstr>PowerPoint 演示文稿</vt:lpstr>
      <vt:lpstr>PowerPoint 演示文稿</vt:lpstr>
      <vt:lpstr>1.3.5 POSIX 标准</vt:lpstr>
      <vt:lpstr>PowerPoint 演示文稿</vt:lpstr>
      <vt:lpstr>PowerPoint 演示文稿</vt:lpstr>
      <vt:lpstr>1.4  嵌入式系统的软件</vt:lpstr>
      <vt:lpstr>1.4.1  无操作系统的嵌入式软件</vt:lpstr>
      <vt:lpstr>图1-2 无操作系统嵌入式软件结构</vt:lpstr>
      <vt:lpstr>PowerPoint 演示文稿</vt:lpstr>
      <vt:lpstr>图1-3 带操作系统的嵌入式软件的体系结构构</vt:lpstr>
      <vt:lpstr>1.4.3  嵌入式操作系统的分类</vt:lpstr>
      <vt:lpstr>PowerPoint 演示文稿</vt:lpstr>
      <vt:lpstr>1.4.4  嵌入式实时操作系统的功能</vt:lpstr>
      <vt:lpstr>PowerPoint 演示文稿</vt:lpstr>
      <vt:lpstr>PowerPoint 演示文稿</vt:lpstr>
      <vt:lpstr>PowerPoint 演示文稿</vt:lpstr>
      <vt:lpstr>1.4.5 典型嵌入式操作系统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1.4.6  软件架构选择建议</vt:lpstr>
      <vt:lpstr>1.5 嵌人式系统的分类</vt:lpstr>
      <vt:lpstr>PowerPoint 演示文稿</vt:lpstr>
      <vt:lpstr>1.5.2 按功能和性能的分类</vt:lpstr>
      <vt:lpstr>PowerPoint 演示文稿</vt:lpstr>
      <vt:lpstr>1.5.3 按结构复杂度的分类</vt:lpstr>
      <vt:lpstr>PowerPoint 演示文稿</vt:lpstr>
      <vt:lpstr>1.6 嵌入式系统的应用领域</vt:lpstr>
      <vt:lpstr>1.7  嵌入式系统的体系</vt:lpstr>
      <vt:lpstr>PowerPoint 演示文稿</vt:lpstr>
      <vt:lpstr>1.7.1 硬件架构</vt:lpstr>
      <vt:lpstr>PowerPoint 演示文稿</vt:lpstr>
      <vt:lpstr>1.7.2 软件层次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1.8 嵌入式系统的设计方法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1.8.3 嵌入式系统的软／硬件协同设计技术</vt:lpstr>
      <vt:lpstr>PowerPoint 演示文稿</vt:lpstr>
      <vt:lpstr>PowerPoint 演示文稿</vt:lpstr>
      <vt:lpstr>1.9 嵌入式系统的发展</vt:lpstr>
      <vt:lpstr>PowerPoint 演示文稿</vt:lpstr>
      <vt:lpstr>PowerPoint 演示文稿</vt:lpstr>
      <vt:lpstr>PowerPoint 演示文稿</vt:lpstr>
      <vt:lpstr>PowerPoint 演示文稿</vt:lpstr>
      <vt:lpstr>PowerPoint 演示文稿</vt:lpstr>
      <vt:lpstr>1.9.2 嵌入式系统的发展趋势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Arrow</dc:creator>
  <cp:lastModifiedBy>菲+儿</cp:lastModifiedBy>
  <cp:revision>552</cp:revision>
  <dcterms:created xsi:type="dcterms:W3CDTF">2025-01-22T14:03:00Z</dcterms:created>
  <dcterms:modified xsi:type="dcterms:W3CDTF">2025-01-26T14:55:35Z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D645F9F686404298868A0ABF72CE70A5_12</vt:lpwstr>
  </property>
  <property fmtid="{D5CDD505-2E9C-101B-9397-08002B2CF9AE}" pid="4" name="KSOProductBuildVer">
    <vt:lpwstr>2052-12.1.0.19770</vt:lpwstr>
  </property>
</Properties>
</file>